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83" r:id="rId2"/>
    <p:sldId id="285" r:id="rId3"/>
    <p:sldId id="286" r:id="rId4"/>
    <p:sldId id="287" r:id="rId5"/>
    <p:sldId id="292" r:id="rId6"/>
    <p:sldId id="293" r:id="rId7"/>
    <p:sldId id="294" r:id="rId8"/>
    <p:sldId id="295" r:id="rId9"/>
    <p:sldId id="296" r:id="rId10"/>
    <p:sldId id="297" r:id="rId11"/>
    <p:sldId id="298" r:id="rId12"/>
    <p:sldId id="299" r:id="rId13"/>
    <p:sldId id="301" r:id="rId14"/>
    <p:sldId id="300" r:id="rId15"/>
    <p:sldId id="302" r:id="rId16"/>
    <p:sldId id="303" r:id="rId17"/>
    <p:sldId id="304" r:id="rId18"/>
    <p:sldId id="305" r:id="rId19"/>
    <p:sldId id="306" r:id="rId20"/>
    <p:sldId id="288" r:id="rId21"/>
    <p:sldId id="291" r:id="rId22"/>
    <p:sldId id="289"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AXISNAHER INHALT" id="{6D44C712-4350-404B-A6E7-EBF5FCF726BE}">
          <p14:sldIdLst>
            <p14:sldId id="283"/>
            <p14:sldId id="285"/>
            <p14:sldId id="286"/>
            <p14:sldId id="287"/>
            <p14:sldId id="292"/>
            <p14:sldId id="293"/>
            <p14:sldId id="294"/>
            <p14:sldId id="295"/>
            <p14:sldId id="296"/>
            <p14:sldId id="297"/>
            <p14:sldId id="298"/>
            <p14:sldId id="299"/>
            <p14:sldId id="301"/>
            <p14:sldId id="300"/>
            <p14:sldId id="302"/>
            <p14:sldId id="303"/>
            <p14:sldId id="304"/>
            <p14:sldId id="305"/>
            <p14:sldId id="306"/>
          </p14:sldIdLst>
        </p14:section>
        <p14:section name="ABSCHLUSS" id="{72BA267B-0567-9342-ACC3-5A1A2EE8F07A}">
          <p14:sldIdLst>
            <p14:sldId id="288"/>
            <p14:sldId id="291"/>
            <p14:sldId id="28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94719"/>
  </p:normalViewPr>
  <p:slideViewPr>
    <p:cSldViewPr snapToGrid="0">
      <p:cViewPr varScale="1">
        <p:scale>
          <a:sx n="116" d="100"/>
          <a:sy n="116" d="100"/>
        </p:scale>
        <p:origin x="208"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13FE92-B077-4DBE-ACC9-00E9B6BC7403}" type="doc">
      <dgm:prSet loTypeId="urn:microsoft.com/office/officeart/2005/8/layout/chevron1" loCatId="process" qsTypeId="urn:microsoft.com/office/officeart/2005/8/quickstyle/simple1" qsCatId="simple" csTypeId="urn:microsoft.com/office/officeart/2005/8/colors/colorful1" csCatId="colorful" phldr="1"/>
      <dgm:spPr/>
    </dgm:pt>
    <dgm:pt modelId="{CB202802-CF17-4AA4-AAB8-109CA89174F5}">
      <dgm:prSet phldrT="[Text]"/>
      <dgm:spPr/>
      <dgm:t>
        <a:bodyPr/>
        <a:lstStyle/>
        <a:p>
          <a:r>
            <a:rPr lang="de-DE" dirty="0"/>
            <a:t>Gefahr (er)kennen</a:t>
          </a:r>
        </a:p>
      </dgm:t>
    </dgm:pt>
    <dgm:pt modelId="{8454200E-2EED-49AD-8B0A-F45DACC03C9D}" type="parTrans" cxnId="{6B6241AC-8043-4295-8063-C839B8A71BDB}">
      <dgm:prSet/>
      <dgm:spPr/>
      <dgm:t>
        <a:bodyPr/>
        <a:lstStyle/>
        <a:p>
          <a:endParaRPr lang="de-DE"/>
        </a:p>
      </dgm:t>
    </dgm:pt>
    <dgm:pt modelId="{0C6332B5-3F3E-46E4-A51B-2A7279CE855B}" type="sibTrans" cxnId="{6B6241AC-8043-4295-8063-C839B8A71BDB}">
      <dgm:prSet/>
      <dgm:spPr/>
      <dgm:t>
        <a:bodyPr/>
        <a:lstStyle/>
        <a:p>
          <a:endParaRPr lang="de-DE"/>
        </a:p>
      </dgm:t>
    </dgm:pt>
    <dgm:pt modelId="{18AB8C74-24FF-4165-B29C-9693F61B2E33}">
      <dgm:prSet phldrT="[Text]"/>
      <dgm:spPr>
        <a:solidFill>
          <a:schemeClr val="accent3">
            <a:lumMod val="40000"/>
            <a:lumOff val="60000"/>
          </a:schemeClr>
        </a:solidFill>
      </dgm:spPr>
      <dgm:t>
        <a:bodyPr/>
        <a:lstStyle/>
        <a:p>
          <a:r>
            <a:rPr lang="de-DE" dirty="0"/>
            <a:t>Selbst </a:t>
          </a:r>
          <a:br>
            <a:rPr lang="de-DE" dirty="0"/>
          </a:br>
          <a:r>
            <a:rPr lang="de-DE" dirty="0"/>
            <a:t>schützen</a:t>
          </a:r>
        </a:p>
      </dgm:t>
    </dgm:pt>
    <dgm:pt modelId="{0B482997-E4FD-49FB-8D4C-A13DBF24430B}" type="parTrans" cxnId="{6734589E-8D4B-4F10-9E7F-37DEAD08AFBB}">
      <dgm:prSet/>
      <dgm:spPr/>
      <dgm:t>
        <a:bodyPr/>
        <a:lstStyle/>
        <a:p>
          <a:endParaRPr lang="de-DE"/>
        </a:p>
      </dgm:t>
    </dgm:pt>
    <dgm:pt modelId="{496AE956-C4DE-438D-802F-37D69C466CFA}" type="sibTrans" cxnId="{6734589E-8D4B-4F10-9E7F-37DEAD08AFBB}">
      <dgm:prSet/>
      <dgm:spPr/>
      <dgm:t>
        <a:bodyPr/>
        <a:lstStyle/>
        <a:p>
          <a:endParaRPr lang="de-DE"/>
        </a:p>
      </dgm:t>
    </dgm:pt>
    <dgm:pt modelId="{979E10F3-95DC-4DC6-8D53-9FE2EACE7C9E}">
      <dgm:prSet phldrT="[Text]"/>
      <dgm:spPr>
        <a:solidFill>
          <a:schemeClr val="accent4">
            <a:lumMod val="40000"/>
            <a:lumOff val="60000"/>
          </a:schemeClr>
        </a:solidFill>
      </dgm:spPr>
      <dgm:t>
        <a:bodyPr/>
        <a:lstStyle/>
        <a:p>
          <a:r>
            <a:rPr lang="de-DE" dirty="0"/>
            <a:t>Andere schützen</a:t>
          </a:r>
        </a:p>
      </dgm:t>
    </dgm:pt>
    <dgm:pt modelId="{0BBE65E5-1644-4D31-8EEF-2399DBDB831B}" type="parTrans" cxnId="{54BD023D-30E6-48CC-B826-CDA88C6DF6C4}">
      <dgm:prSet/>
      <dgm:spPr/>
      <dgm:t>
        <a:bodyPr/>
        <a:lstStyle/>
        <a:p>
          <a:endParaRPr lang="de-DE"/>
        </a:p>
      </dgm:t>
    </dgm:pt>
    <dgm:pt modelId="{2E061603-A39B-42B0-917A-6EF93601172D}" type="sibTrans" cxnId="{54BD023D-30E6-48CC-B826-CDA88C6DF6C4}">
      <dgm:prSet/>
      <dgm:spPr/>
      <dgm:t>
        <a:bodyPr/>
        <a:lstStyle/>
        <a:p>
          <a:endParaRPr lang="de-DE"/>
        </a:p>
      </dgm:t>
    </dgm:pt>
    <dgm:pt modelId="{29885073-1E04-4741-AFB5-3014F850236B}">
      <dgm:prSet/>
      <dgm:spPr>
        <a:solidFill>
          <a:schemeClr val="accent5">
            <a:lumMod val="40000"/>
            <a:lumOff val="60000"/>
          </a:schemeClr>
        </a:solidFill>
      </dgm:spPr>
      <dgm:t>
        <a:bodyPr/>
        <a:lstStyle/>
        <a:p>
          <a:r>
            <a:rPr lang="de-DE" dirty="0"/>
            <a:t>Gemeinsam aktiv werden</a:t>
          </a:r>
        </a:p>
      </dgm:t>
    </dgm:pt>
    <dgm:pt modelId="{344B05F6-B611-4639-A99E-9A8E4426F14C}" type="parTrans" cxnId="{D90AF1C5-BEC9-44D3-A130-4A9DE02F73A2}">
      <dgm:prSet/>
      <dgm:spPr/>
      <dgm:t>
        <a:bodyPr/>
        <a:lstStyle/>
        <a:p>
          <a:endParaRPr lang="de-DE"/>
        </a:p>
      </dgm:t>
    </dgm:pt>
    <dgm:pt modelId="{DA4EC0B8-D97B-4958-8C61-EAFF70CC8B59}" type="sibTrans" cxnId="{D90AF1C5-BEC9-44D3-A130-4A9DE02F73A2}">
      <dgm:prSet/>
      <dgm:spPr/>
      <dgm:t>
        <a:bodyPr/>
        <a:lstStyle/>
        <a:p>
          <a:endParaRPr lang="de-DE"/>
        </a:p>
      </dgm:t>
    </dgm:pt>
    <dgm:pt modelId="{F8262183-3834-4193-BCF9-825EB905C02A}" type="pres">
      <dgm:prSet presAssocID="{A513FE92-B077-4DBE-ACC9-00E9B6BC7403}" presName="Name0" presStyleCnt="0">
        <dgm:presLayoutVars>
          <dgm:dir/>
          <dgm:animLvl val="lvl"/>
          <dgm:resizeHandles val="exact"/>
        </dgm:presLayoutVars>
      </dgm:prSet>
      <dgm:spPr/>
    </dgm:pt>
    <dgm:pt modelId="{B561FEEB-F636-4F63-A977-4C03D1D1ACCC}" type="pres">
      <dgm:prSet presAssocID="{CB202802-CF17-4AA4-AAB8-109CA89174F5}" presName="parTxOnly" presStyleLbl="node1" presStyleIdx="0" presStyleCnt="4">
        <dgm:presLayoutVars>
          <dgm:chMax val="0"/>
          <dgm:chPref val="0"/>
          <dgm:bulletEnabled val="1"/>
        </dgm:presLayoutVars>
      </dgm:prSet>
      <dgm:spPr/>
    </dgm:pt>
    <dgm:pt modelId="{DE52C365-142D-4988-9BD6-A5DDABE6A92D}" type="pres">
      <dgm:prSet presAssocID="{0C6332B5-3F3E-46E4-A51B-2A7279CE855B}" presName="parTxOnlySpace" presStyleCnt="0"/>
      <dgm:spPr/>
    </dgm:pt>
    <dgm:pt modelId="{E98FC1E5-633B-4AE0-AF54-C28C5D2CF1EB}" type="pres">
      <dgm:prSet presAssocID="{18AB8C74-24FF-4165-B29C-9693F61B2E33}" presName="parTxOnly" presStyleLbl="node1" presStyleIdx="1" presStyleCnt="4">
        <dgm:presLayoutVars>
          <dgm:chMax val="0"/>
          <dgm:chPref val="0"/>
          <dgm:bulletEnabled val="1"/>
        </dgm:presLayoutVars>
      </dgm:prSet>
      <dgm:spPr/>
    </dgm:pt>
    <dgm:pt modelId="{BCADD179-AA10-4248-AD21-357AE8632A8E}" type="pres">
      <dgm:prSet presAssocID="{496AE956-C4DE-438D-802F-37D69C466CFA}" presName="parTxOnlySpace" presStyleCnt="0"/>
      <dgm:spPr/>
    </dgm:pt>
    <dgm:pt modelId="{47FDF685-E345-4D39-B60B-D490E136DE30}" type="pres">
      <dgm:prSet presAssocID="{979E10F3-95DC-4DC6-8D53-9FE2EACE7C9E}" presName="parTxOnly" presStyleLbl="node1" presStyleIdx="2" presStyleCnt="4">
        <dgm:presLayoutVars>
          <dgm:chMax val="0"/>
          <dgm:chPref val="0"/>
          <dgm:bulletEnabled val="1"/>
        </dgm:presLayoutVars>
      </dgm:prSet>
      <dgm:spPr/>
    </dgm:pt>
    <dgm:pt modelId="{373461CB-6663-47B1-BF28-871424CA06CB}" type="pres">
      <dgm:prSet presAssocID="{2E061603-A39B-42B0-917A-6EF93601172D}" presName="parTxOnlySpace" presStyleCnt="0"/>
      <dgm:spPr/>
    </dgm:pt>
    <dgm:pt modelId="{C8D735CA-27D4-457B-9152-FC2BEF39B272}" type="pres">
      <dgm:prSet presAssocID="{29885073-1E04-4741-AFB5-3014F850236B}" presName="parTxOnly" presStyleLbl="node1" presStyleIdx="3" presStyleCnt="4">
        <dgm:presLayoutVars>
          <dgm:chMax val="0"/>
          <dgm:chPref val="0"/>
          <dgm:bulletEnabled val="1"/>
        </dgm:presLayoutVars>
      </dgm:prSet>
      <dgm:spPr/>
    </dgm:pt>
  </dgm:ptLst>
  <dgm:cxnLst>
    <dgm:cxn modelId="{1D6DFD1B-2F90-BE41-B675-4AB8F02ABA68}" type="presOf" srcId="{29885073-1E04-4741-AFB5-3014F850236B}" destId="{C8D735CA-27D4-457B-9152-FC2BEF39B272}" srcOrd="0" destOrd="0" presId="urn:microsoft.com/office/officeart/2005/8/layout/chevron1"/>
    <dgm:cxn modelId="{54BD023D-30E6-48CC-B826-CDA88C6DF6C4}" srcId="{A513FE92-B077-4DBE-ACC9-00E9B6BC7403}" destId="{979E10F3-95DC-4DC6-8D53-9FE2EACE7C9E}" srcOrd="2" destOrd="0" parTransId="{0BBE65E5-1644-4D31-8EEF-2399DBDB831B}" sibTransId="{2E061603-A39B-42B0-917A-6EF93601172D}"/>
    <dgm:cxn modelId="{3B23C185-6A7B-094C-8108-F5167648E4A9}" type="presOf" srcId="{CB202802-CF17-4AA4-AAB8-109CA89174F5}" destId="{B561FEEB-F636-4F63-A977-4C03D1D1ACCC}" srcOrd="0" destOrd="0" presId="urn:microsoft.com/office/officeart/2005/8/layout/chevron1"/>
    <dgm:cxn modelId="{6734589E-8D4B-4F10-9E7F-37DEAD08AFBB}" srcId="{A513FE92-B077-4DBE-ACC9-00E9B6BC7403}" destId="{18AB8C74-24FF-4165-B29C-9693F61B2E33}" srcOrd="1" destOrd="0" parTransId="{0B482997-E4FD-49FB-8D4C-A13DBF24430B}" sibTransId="{496AE956-C4DE-438D-802F-37D69C466CFA}"/>
    <dgm:cxn modelId="{6B6241AC-8043-4295-8063-C839B8A71BDB}" srcId="{A513FE92-B077-4DBE-ACC9-00E9B6BC7403}" destId="{CB202802-CF17-4AA4-AAB8-109CA89174F5}" srcOrd="0" destOrd="0" parTransId="{8454200E-2EED-49AD-8B0A-F45DACC03C9D}" sibTransId="{0C6332B5-3F3E-46E4-A51B-2A7279CE855B}"/>
    <dgm:cxn modelId="{D90AF1C5-BEC9-44D3-A130-4A9DE02F73A2}" srcId="{A513FE92-B077-4DBE-ACC9-00E9B6BC7403}" destId="{29885073-1E04-4741-AFB5-3014F850236B}" srcOrd="3" destOrd="0" parTransId="{344B05F6-B611-4639-A99E-9A8E4426F14C}" sibTransId="{DA4EC0B8-D97B-4958-8C61-EAFF70CC8B59}"/>
    <dgm:cxn modelId="{B1A0E0C6-21E8-0943-81F6-E2AE51E2B112}" type="presOf" srcId="{A513FE92-B077-4DBE-ACC9-00E9B6BC7403}" destId="{F8262183-3834-4193-BCF9-825EB905C02A}" srcOrd="0" destOrd="0" presId="urn:microsoft.com/office/officeart/2005/8/layout/chevron1"/>
    <dgm:cxn modelId="{4AD1D1E9-0A71-9444-AD9F-3AD5D0951797}" type="presOf" srcId="{979E10F3-95DC-4DC6-8D53-9FE2EACE7C9E}" destId="{47FDF685-E345-4D39-B60B-D490E136DE30}" srcOrd="0" destOrd="0" presId="urn:microsoft.com/office/officeart/2005/8/layout/chevron1"/>
    <dgm:cxn modelId="{9C8353F3-B120-744E-9FE2-063EC924C635}" type="presOf" srcId="{18AB8C74-24FF-4165-B29C-9693F61B2E33}" destId="{E98FC1E5-633B-4AE0-AF54-C28C5D2CF1EB}" srcOrd="0" destOrd="0" presId="urn:microsoft.com/office/officeart/2005/8/layout/chevron1"/>
    <dgm:cxn modelId="{E38DE0E0-BF62-1A42-9FBF-596B76C452FB}" type="presParOf" srcId="{F8262183-3834-4193-BCF9-825EB905C02A}" destId="{B561FEEB-F636-4F63-A977-4C03D1D1ACCC}" srcOrd="0" destOrd="0" presId="urn:microsoft.com/office/officeart/2005/8/layout/chevron1"/>
    <dgm:cxn modelId="{AF518CDA-8848-034B-9F36-D4B4A67A7E41}" type="presParOf" srcId="{F8262183-3834-4193-BCF9-825EB905C02A}" destId="{DE52C365-142D-4988-9BD6-A5DDABE6A92D}" srcOrd="1" destOrd="0" presId="urn:microsoft.com/office/officeart/2005/8/layout/chevron1"/>
    <dgm:cxn modelId="{65D686E4-906C-9E41-83F7-784385267713}" type="presParOf" srcId="{F8262183-3834-4193-BCF9-825EB905C02A}" destId="{E98FC1E5-633B-4AE0-AF54-C28C5D2CF1EB}" srcOrd="2" destOrd="0" presId="urn:microsoft.com/office/officeart/2005/8/layout/chevron1"/>
    <dgm:cxn modelId="{FE06FE30-B5C2-8F47-9767-E52E43EBC9D7}" type="presParOf" srcId="{F8262183-3834-4193-BCF9-825EB905C02A}" destId="{BCADD179-AA10-4248-AD21-357AE8632A8E}" srcOrd="3" destOrd="0" presId="urn:microsoft.com/office/officeart/2005/8/layout/chevron1"/>
    <dgm:cxn modelId="{8620692C-E470-A441-BD93-C37BAA262DD1}" type="presParOf" srcId="{F8262183-3834-4193-BCF9-825EB905C02A}" destId="{47FDF685-E345-4D39-B60B-D490E136DE30}" srcOrd="4" destOrd="0" presId="urn:microsoft.com/office/officeart/2005/8/layout/chevron1"/>
    <dgm:cxn modelId="{AE708E8C-693F-504F-9AE3-3A42AFEE53BF}" type="presParOf" srcId="{F8262183-3834-4193-BCF9-825EB905C02A}" destId="{373461CB-6663-47B1-BF28-871424CA06CB}" srcOrd="5" destOrd="0" presId="urn:microsoft.com/office/officeart/2005/8/layout/chevron1"/>
    <dgm:cxn modelId="{0508FAA2-E1D7-C942-BFF1-8F286ECBEA96}" type="presParOf" srcId="{F8262183-3834-4193-BCF9-825EB905C02A}" destId="{C8D735CA-27D4-457B-9152-FC2BEF39B272}"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13FE92-B077-4DBE-ACC9-00E9B6BC7403}" type="doc">
      <dgm:prSet loTypeId="urn:microsoft.com/office/officeart/2005/8/layout/chevron1" loCatId="process" qsTypeId="urn:microsoft.com/office/officeart/2005/8/quickstyle/simple1" qsCatId="simple" csTypeId="urn:microsoft.com/office/officeart/2005/8/colors/colorful1" csCatId="colorful" phldr="1"/>
      <dgm:spPr/>
    </dgm:pt>
    <dgm:pt modelId="{CB202802-CF17-4AA4-AAB8-109CA89174F5}">
      <dgm:prSet phldrT="[Text]"/>
      <dgm:spPr>
        <a:solidFill>
          <a:schemeClr val="accent2">
            <a:lumMod val="40000"/>
            <a:lumOff val="60000"/>
          </a:schemeClr>
        </a:solidFill>
      </dgm:spPr>
      <dgm:t>
        <a:bodyPr/>
        <a:lstStyle/>
        <a:p>
          <a:r>
            <a:rPr lang="de-DE" dirty="0"/>
            <a:t>Gefahr (er)kennen</a:t>
          </a:r>
        </a:p>
      </dgm:t>
    </dgm:pt>
    <dgm:pt modelId="{8454200E-2EED-49AD-8B0A-F45DACC03C9D}" type="parTrans" cxnId="{6B6241AC-8043-4295-8063-C839B8A71BDB}">
      <dgm:prSet/>
      <dgm:spPr/>
      <dgm:t>
        <a:bodyPr/>
        <a:lstStyle/>
        <a:p>
          <a:endParaRPr lang="de-DE"/>
        </a:p>
      </dgm:t>
    </dgm:pt>
    <dgm:pt modelId="{0C6332B5-3F3E-46E4-A51B-2A7279CE855B}" type="sibTrans" cxnId="{6B6241AC-8043-4295-8063-C839B8A71BDB}">
      <dgm:prSet/>
      <dgm:spPr/>
      <dgm:t>
        <a:bodyPr/>
        <a:lstStyle/>
        <a:p>
          <a:endParaRPr lang="de-DE"/>
        </a:p>
      </dgm:t>
    </dgm:pt>
    <dgm:pt modelId="{18AB8C74-24FF-4165-B29C-9693F61B2E33}">
      <dgm:prSet phldrT="[Text]"/>
      <dgm:spPr/>
      <dgm:t>
        <a:bodyPr/>
        <a:lstStyle/>
        <a:p>
          <a:r>
            <a:rPr lang="de-DE" dirty="0"/>
            <a:t>Selbst </a:t>
          </a:r>
          <a:br>
            <a:rPr lang="de-DE" dirty="0"/>
          </a:br>
          <a:r>
            <a:rPr lang="de-DE" dirty="0"/>
            <a:t>schützen</a:t>
          </a:r>
        </a:p>
      </dgm:t>
    </dgm:pt>
    <dgm:pt modelId="{0B482997-E4FD-49FB-8D4C-A13DBF24430B}" type="parTrans" cxnId="{6734589E-8D4B-4F10-9E7F-37DEAD08AFBB}">
      <dgm:prSet/>
      <dgm:spPr/>
      <dgm:t>
        <a:bodyPr/>
        <a:lstStyle/>
        <a:p>
          <a:endParaRPr lang="de-DE"/>
        </a:p>
      </dgm:t>
    </dgm:pt>
    <dgm:pt modelId="{496AE956-C4DE-438D-802F-37D69C466CFA}" type="sibTrans" cxnId="{6734589E-8D4B-4F10-9E7F-37DEAD08AFBB}">
      <dgm:prSet/>
      <dgm:spPr/>
      <dgm:t>
        <a:bodyPr/>
        <a:lstStyle/>
        <a:p>
          <a:endParaRPr lang="de-DE"/>
        </a:p>
      </dgm:t>
    </dgm:pt>
    <dgm:pt modelId="{979E10F3-95DC-4DC6-8D53-9FE2EACE7C9E}">
      <dgm:prSet phldrT="[Text]"/>
      <dgm:spPr>
        <a:solidFill>
          <a:schemeClr val="accent4">
            <a:lumMod val="40000"/>
            <a:lumOff val="60000"/>
          </a:schemeClr>
        </a:solidFill>
      </dgm:spPr>
      <dgm:t>
        <a:bodyPr/>
        <a:lstStyle/>
        <a:p>
          <a:r>
            <a:rPr lang="de-DE" dirty="0"/>
            <a:t>Andere schützen</a:t>
          </a:r>
        </a:p>
      </dgm:t>
    </dgm:pt>
    <dgm:pt modelId="{0BBE65E5-1644-4D31-8EEF-2399DBDB831B}" type="parTrans" cxnId="{54BD023D-30E6-48CC-B826-CDA88C6DF6C4}">
      <dgm:prSet/>
      <dgm:spPr/>
      <dgm:t>
        <a:bodyPr/>
        <a:lstStyle/>
        <a:p>
          <a:endParaRPr lang="de-DE"/>
        </a:p>
      </dgm:t>
    </dgm:pt>
    <dgm:pt modelId="{2E061603-A39B-42B0-917A-6EF93601172D}" type="sibTrans" cxnId="{54BD023D-30E6-48CC-B826-CDA88C6DF6C4}">
      <dgm:prSet/>
      <dgm:spPr/>
      <dgm:t>
        <a:bodyPr/>
        <a:lstStyle/>
        <a:p>
          <a:endParaRPr lang="de-DE"/>
        </a:p>
      </dgm:t>
    </dgm:pt>
    <dgm:pt modelId="{29885073-1E04-4741-AFB5-3014F850236B}">
      <dgm:prSet/>
      <dgm:spPr>
        <a:solidFill>
          <a:schemeClr val="accent5">
            <a:lumMod val="40000"/>
            <a:lumOff val="60000"/>
          </a:schemeClr>
        </a:solidFill>
      </dgm:spPr>
      <dgm:t>
        <a:bodyPr/>
        <a:lstStyle/>
        <a:p>
          <a:r>
            <a:rPr lang="de-DE" dirty="0"/>
            <a:t>Gemeinsam aktiv werden</a:t>
          </a:r>
        </a:p>
      </dgm:t>
    </dgm:pt>
    <dgm:pt modelId="{344B05F6-B611-4639-A99E-9A8E4426F14C}" type="parTrans" cxnId="{D90AF1C5-BEC9-44D3-A130-4A9DE02F73A2}">
      <dgm:prSet/>
      <dgm:spPr/>
      <dgm:t>
        <a:bodyPr/>
        <a:lstStyle/>
        <a:p>
          <a:endParaRPr lang="de-DE"/>
        </a:p>
      </dgm:t>
    </dgm:pt>
    <dgm:pt modelId="{DA4EC0B8-D97B-4958-8C61-EAFF70CC8B59}" type="sibTrans" cxnId="{D90AF1C5-BEC9-44D3-A130-4A9DE02F73A2}">
      <dgm:prSet/>
      <dgm:spPr/>
      <dgm:t>
        <a:bodyPr/>
        <a:lstStyle/>
        <a:p>
          <a:endParaRPr lang="de-DE"/>
        </a:p>
      </dgm:t>
    </dgm:pt>
    <dgm:pt modelId="{F8262183-3834-4193-BCF9-825EB905C02A}" type="pres">
      <dgm:prSet presAssocID="{A513FE92-B077-4DBE-ACC9-00E9B6BC7403}" presName="Name0" presStyleCnt="0">
        <dgm:presLayoutVars>
          <dgm:dir/>
          <dgm:animLvl val="lvl"/>
          <dgm:resizeHandles val="exact"/>
        </dgm:presLayoutVars>
      </dgm:prSet>
      <dgm:spPr/>
    </dgm:pt>
    <dgm:pt modelId="{B561FEEB-F636-4F63-A977-4C03D1D1ACCC}" type="pres">
      <dgm:prSet presAssocID="{CB202802-CF17-4AA4-AAB8-109CA89174F5}" presName="parTxOnly" presStyleLbl="node1" presStyleIdx="0" presStyleCnt="4">
        <dgm:presLayoutVars>
          <dgm:chMax val="0"/>
          <dgm:chPref val="0"/>
          <dgm:bulletEnabled val="1"/>
        </dgm:presLayoutVars>
      </dgm:prSet>
      <dgm:spPr/>
    </dgm:pt>
    <dgm:pt modelId="{DE52C365-142D-4988-9BD6-A5DDABE6A92D}" type="pres">
      <dgm:prSet presAssocID="{0C6332B5-3F3E-46E4-A51B-2A7279CE855B}" presName="parTxOnlySpace" presStyleCnt="0"/>
      <dgm:spPr/>
    </dgm:pt>
    <dgm:pt modelId="{E98FC1E5-633B-4AE0-AF54-C28C5D2CF1EB}" type="pres">
      <dgm:prSet presAssocID="{18AB8C74-24FF-4165-B29C-9693F61B2E33}" presName="parTxOnly" presStyleLbl="node1" presStyleIdx="1" presStyleCnt="4">
        <dgm:presLayoutVars>
          <dgm:chMax val="0"/>
          <dgm:chPref val="0"/>
          <dgm:bulletEnabled val="1"/>
        </dgm:presLayoutVars>
      </dgm:prSet>
      <dgm:spPr/>
    </dgm:pt>
    <dgm:pt modelId="{BCADD179-AA10-4248-AD21-357AE8632A8E}" type="pres">
      <dgm:prSet presAssocID="{496AE956-C4DE-438D-802F-37D69C466CFA}" presName="parTxOnlySpace" presStyleCnt="0"/>
      <dgm:spPr/>
    </dgm:pt>
    <dgm:pt modelId="{47FDF685-E345-4D39-B60B-D490E136DE30}" type="pres">
      <dgm:prSet presAssocID="{979E10F3-95DC-4DC6-8D53-9FE2EACE7C9E}" presName="parTxOnly" presStyleLbl="node1" presStyleIdx="2" presStyleCnt="4">
        <dgm:presLayoutVars>
          <dgm:chMax val="0"/>
          <dgm:chPref val="0"/>
          <dgm:bulletEnabled val="1"/>
        </dgm:presLayoutVars>
      </dgm:prSet>
      <dgm:spPr/>
    </dgm:pt>
    <dgm:pt modelId="{373461CB-6663-47B1-BF28-871424CA06CB}" type="pres">
      <dgm:prSet presAssocID="{2E061603-A39B-42B0-917A-6EF93601172D}" presName="parTxOnlySpace" presStyleCnt="0"/>
      <dgm:spPr/>
    </dgm:pt>
    <dgm:pt modelId="{C8D735CA-27D4-457B-9152-FC2BEF39B272}" type="pres">
      <dgm:prSet presAssocID="{29885073-1E04-4741-AFB5-3014F850236B}" presName="parTxOnly" presStyleLbl="node1" presStyleIdx="3" presStyleCnt="4">
        <dgm:presLayoutVars>
          <dgm:chMax val="0"/>
          <dgm:chPref val="0"/>
          <dgm:bulletEnabled val="1"/>
        </dgm:presLayoutVars>
      </dgm:prSet>
      <dgm:spPr/>
    </dgm:pt>
  </dgm:ptLst>
  <dgm:cxnLst>
    <dgm:cxn modelId="{F5CC2A16-68AC-402F-B702-49AE69D0986D}" type="presOf" srcId="{A513FE92-B077-4DBE-ACC9-00E9B6BC7403}" destId="{F8262183-3834-4193-BCF9-825EB905C02A}" srcOrd="0" destOrd="0" presId="urn:microsoft.com/office/officeart/2005/8/layout/chevron1"/>
    <dgm:cxn modelId="{41D48117-D109-48FA-8390-F0D1B4F58923}" type="presOf" srcId="{18AB8C74-24FF-4165-B29C-9693F61B2E33}" destId="{E98FC1E5-633B-4AE0-AF54-C28C5D2CF1EB}" srcOrd="0" destOrd="0" presId="urn:microsoft.com/office/officeart/2005/8/layout/chevron1"/>
    <dgm:cxn modelId="{54BD023D-30E6-48CC-B826-CDA88C6DF6C4}" srcId="{A513FE92-B077-4DBE-ACC9-00E9B6BC7403}" destId="{979E10F3-95DC-4DC6-8D53-9FE2EACE7C9E}" srcOrd="2" destOrd="0" parTransId="{0BBE65E5-1644-4D31-8EEF-2399DBDB831B}" sibTransId="{2E061603-A39B-42B0-917A-6EF93601172D}"/>
    <dgm:cxn modelId="{92F3B657-E303-4EF3-A645-C2AF90C465B5}" type="presOf" srcId="{CB202802-CF17-4AA4-AAB8-109CA89174F5}" destId="{B561FEEB-F636-4F63-A977-4C03D1D1ACCC}" srcOrd="0" destOrd="0" presId="urn:microsoft.com/office/officeart/2005/8/layout/chevron1"/>
    <dgm:cxn modelId="{8BED348B-EFBA-4E2A-8048-3E61B0885D9B}" type="presOf" srcId="{29885073-1E04-4741-AFB5-3014F850236B}" destId="{C8D735CA-27D4-457B-9152-FC2BEF39B272}" srcOrd="0" destOrd="0" presId="urn:microsoft.com/office/officeart/2005/8/layout/chevron1"/>
    <dgm:cxn modelId="{6734589E-8D4B-4F10-9E7F-37DEAD08AFBB}" srcId="{A513FE92-B077-4DBE-ACC9-00E9B6BC7403}" destId="{18AB8C74-24FF-4165-B29C-9693F61B2E33}" srcOrd="1" destOrd="0" parTransId="{0B482997-E4FD-49FB-8D4C-A13DBF24430B}" sibTransId="{496AE956-C4DE-438D-802F-37D69C466CFA}"/>
    <dgm:cxn modelId="{6B6241AC-8043-4295-8063-C839B8A71BDB}" srcId="{A513FE92-B077-4DBE-ACC9-00E9B6BC7403}" destId="{CB202802-CF17-4AA4-AAB8-109CA89174F5}" srcOrd="0" destOrd="0" parTransId="{8454200E-2EED-49AD-8B0A-F45DACC03C9D}" sibTransId="{0C6332B5-3F3E-46E4-A51B-2A7279CE855B}"/>
    <dgm:cxn modelId="{409712BE-26C0-4EF9-A455-092A5E02804D}" type="presOf" srcId="{979E10F3-95DC-4DC6-8D53-9FE2EACE7C9E}" destId="{47FDF685-E345-4D39-B60B-D490E136DE30}" srcOrd="0" destOrd="0" presId="urn:microsoft.com/office/officeart/2005/8/layout/chevron1"/>
    <dgm:cxn modelId="{D90AF1C5-BEC9-44D3-A130-4A9DE02F73A2}" srcId="{A513FE92-B077-4DBE-ACC9-00E9B6BC7403}" destId="{29885073-1E04-4741-AFB5-3014F850236B}" srcOrd="3" destOrd="0" parTransId="{344B05F6-B611-4639-A99E-9A8E4426F14C}" sibTransId="{DA4EC0B8-D97B-4958-8C61-EAFF70CC8B59}"/>
    <dgm:cxn modelId="{535EE2DE-F131-4115-BAB1-2B2616504319}" type="presParOf" srcId="{F8262183-3834-4193-BCF9-825EB905C02A}" destId="{B561FEEB-F636-4F63-A977-4C03D1D1ACCC}" srcOrd="0" destOrd="0" presId="urn:microsoft.com/office/officeart/2005/8/layout/chevron1"/>
    <dgm:cxn modelId="{DA716AD8-C9D6-4DB9-9DC6-4FF52377BA78}" type="presParOf" srcId="{F8262183-3834-4193-BCF9-825EB905C02A}" destId="{DE52C365-142D-4988-9BD6-A5DDABE6A92D}" srcOrd="1" destOrd="0" presId="urn:microsoft.com/office/officeart/2005/8/layout/chevron1"/>
    <dgm:cxn modelId="{652A3A79-D28A-4965-966C-F4FF3451FA55}" type="presParOf" srcId="{F8262183-3834-4193-BCF9-825EB905C02A}" destId="{E98FC1E5-633B-4AE0-AF54-C28C5D2CF1EB}" srcOrd="2" destOrd="0" presId="urn:microsoft.com/office/officeart/2005/8/layout/chevron1"/>
    <dgm:cxn modelId="{6CD92211-0D5E-4174-9033-828CC2AE3F47}" type="presParOf" srcId="{F8262183-3834-4193-BCF9-825EB905C02A}" destId="{BCADD179-AA10-4248-AD21-357AE8632A8E}" srcOrd="3" destOrd="0" presId="urn:microsoft.com/office/officeart/2005/8/layout/chevron1"/>
    <dgm:cxn modelId="{EC3E3F6C-38F8-4F2A-8763-1B877C3D9A58}" type="presParOf" srcId="{F8262183-3834-4193-BCF9-825EB905C02A}" destId="{47FDF685-E345-4D39-B60B-D490E136DE30}" srcOrd="4" destOrd="0" presId="urn:microsoft.com/office/officeart/2005/8/layout/chevron1"/>
    <dgm:cxn modelId="{4071B695-BA52-4E26-A7E1-248F50221692}" type="presParOf" srcId="{F8262183-3834-4193-BCF9-825EB905C02A}" destId="{373461CB-6663-47B1-BF28-871424CA06CB}" srcOrd="5" destOrd="0" presId="urn:microsoft.com/office/officeart/2005/8/layout/chevron1"/>
    <dgm:cxn modelId="{1E359171-ACAA-40AC-832A-C1ADACC5D351}" type="presParOf" srcId="{F8262183-3834-4193-BCF9-825EB905C02A}" destId="{C8D735CA-27D4-457B-9152-FC2BEF39B272}" srcOrd="6"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13FE92-B077-4DBE-ACC9-00E9B6BC7403}" type="doc">
      <dgm:prSet loTypeId="urn:microsoft.com/office/officeart/2005/8/layout/chevron1" loCatId="process" qsTypeId="urn:microsoft.com/office/officeart/2005/8/quickstyle/simple1" qsCatId="simple" csTypeId="urn:microsoft.com/office/officeart/2005/8/colors/colorful1" csCatId="colorful" phldr="1"/>
      <dgm:spPr/>
    </dgm:pt>
    <dgm:pt modelId="{CB202802-CF17-4AA4-AAB8-109CA89174F5}">
      <dgm:prSet phldrT="[Text]"/>
      <dgm:spPr>
        <a:solidFill>
          <a:schemeClr val="accent2">
            <a:lumMod val="40000"/>
            <a:lumOff val="60000"/>
          </a:schemeClr>
        </a:solidFill>
      </dgm:spPr>
      <dgm:t>
        <a:bodyPr/>
        <a:lstStyle/>
        <a:p>
          <a:r>
            <a:rPr lang="de-DE" dirty="0"/>
            <a:t>Gefahr (er)kennen</a:t>
          </a:r>
        </a:p>
      </dgm:t>
    </dgm:pt>
    <dgm:pt modelId="{8454200E-2EED-49AD-8B0A-F45DACC03C9D}" type="parTrans" cxnId="{6B6241AC-8043-4295-8063-C839B8A71BDB}">
      <dgm:prSet/>
      <dgm:spPr/>
      <dgm:t>
        <a:bodyPr/>
        <a:lstStyle/>
        <a:p>
          <a:endParaRPr lang="de-DE"/>
        </a:p>
      </dgm:t>
    </dgm:pt>
    <dgm:pt modelId="{0C6332B5-3F3E-46E4-A51B-2A7279CE855B}" type="sibTrans" cxnId="{6B6241AC-8043-4295-8063-C839B8A71BDB}">
      <dgm:prSet/>
      <dgm:spPr/>
      <dgm:t>
        <a:bodyPr/>
        <a:lstStyle/>
        <a:p>
          <a:endParaRPr lang="de-DE"/>
        </a:p>
      </dgm:t>
    </dgm:pt>
    <dgm:pt modelId="{18AB8C74-24FF-4165-B29C-9693F61B2E33}">
      <dgm:prSet phldrT="[Text]"/>
      <dgm:spPr>
        <a:solidFill>
          <a:schemeClr val="accent3">
            <a:lumMod val="40000"/>
            <a:lumOff val="60000"/>
          </a:schemeClr>
        </a:solidFill>
      </dgm:spPr>
      <dgm:t>
        <a:bodyPr/>
        <a:lstStyle/>
        <a:p>
          <a:r>
            <a:rPr lang="de-DE" dirty="0"/>
            <a:t>Selbst </a:t>
          </a:r>
          <a:br>
            <a:rPr lang="de-DE" dirty="0"/>
          </a:br>
          <a:r>
            <a:rPr lang="de-DE" dirty="0"/>
            <a:t>schützen</a:t>
          </a:r>
        </a:p>
      </dgm:t>
    </dgm:pt>
    <dgm:pt modelId="{0B482997-E4FD-49FB-8D4C-A13DBF24430B}" type="parTrans" cxnId="{6734589E-8D4B-4F10-9E7F-37DEAD08AFBB}">
      <dgm:prSet/>
      <dgm:spPr/>
      <dgm:t>
        <a:bodyPr/>
        <a:lstStyle/>
        <a:p>
          <a:endParaRPr lang="de-DE"/>
        </a:p>
      </dgm:t>
    </dgm:pt>
    <dgm:pt modelId="{496AE956-C4DE-438D-802F-37D69C466CFA}" type="sibTrans" cxnId="{6734589E-8D4B-4F10-9E7F-37DEAD08AFBB}">
      <dgm:prSet/>
      <dgm:spPr/>
      <dgm:t>
        <a:bodyPr/>
        <a:lstStyle/>
        <a:p>
          <a:endParaRPr lang="de-DE"/>
        </a:p>
      </dgm:t>
    </dgm:pt>
    <dgm:pt modelId="{979E10F3-95DC-4DC6-8D53-9FE2EACE7C9E}">
      <dgm:prSet phldrT="[Text]"/>
      <dgm:spPr/>
      <dgm:t>
        <a:bodyPr/>
        <a:lstStyle/>
        <a:p>
          <a:r>
            <a:rPr lang="de-DE" dirty="0"/>
            <a:t>Andere schützen</a:t>
          </a:r>
        </a:p>
      </dgm:t>
    </dgm:pt>
    <dgm:pt modelId="{0BBE65E5-1644-4D31-8EEF-2399DBDB831B}" type="parTrans" cxnId="{54BD023D-30E6-48CC-B826-CDA88C6DF6C4}">
      <dgm:prSet/>
      <dgm:spPr/>
      <dgm:t>
        <a:bodyPr/>
        <a:lstStyle/>
        <a:p>
          <a:endParaRPr lang="de-DE"/>
        </a:p>
      </dgm:t>
    </dgm:pt>
    <dgm:pt modelId="{2E061603-A39B-42B0-917A-6EF93601172D}" type="sibTrans" cxnId="{54BD023D-30E6-48CC-B826-CDA88C6DF6C4}">
      <dgm:prSet/>
      <dgm:spPr/>
      <dgm:t>
        <a:bodyPr/>
        <a:lstStyle/>
        <a:p>
          <a:endParaRPr lang="de-DE"/>
        </a:p>
      </dgm:t>
    </dgm:pt>
    <dgm:pt modelId="{29885073-1E04-4741-AFB5-3014F850236B}">
      <dgm:prSet/>
      <dgm:spPr>
        <a:solidFill>
          <a:schemeClr val="accent5">
            <a:lumMod val="40000"/>
            <a:lumOff val="60000"/>
          </a:schemeClr>
        </a:solidFill>
      </dgm:spPr>
      <dgm:t>
        <a:bodyPr/>
        <a:lstStyle/>
        <a:p>
          <a:r>
            <a:rPr lang="de-DE" dirty="0"/>
            <a:t>Gemeinsam aktiv werden</a:t>
          </a:r>
        </a:p>
      </dgm:t>
    </dgm:pt>
    <dgm:pt modelId="{344B05F6-B611-4639-A99E-9A8E4426F14C}" type="parTrans" cxnId="{D90AF1C5-BEC9-44D3-A130-4A9DE02F73A2}">
      <dgm:prSet/>
      <dgm:spPr/>
      <dgm:t>
        <a:bodyPr/>
        <a:lstStyle/>
        <a:p>
          <a:endParaRPr lang="de-DE"/>
        </a:p>
      </dgm:t>
    </dgm:pt>
    <dgm:pt modelId="{DA4EC0B8-D97B-4958-8C61-EAFF70CC8B59}" type="sibTrans" cxnId="{D90AF1C5-BEC9-44D3-A130-4A9DE02F73A2}">
      <dgm:prSet/>
      <dgm:spPr/>
      <dgm:t>
        <a:bodyPr/>
        <a:lstStyle/>
        <a:p>
          <a:endParaRPr lang="de-DE"/>
        </a:p>
      </dgm:t>
    </dgm:pt>
    <dgm:pt modelId="{F8262183-3834-4193-BCF9-825EB905C02A}" type="pres">
      <dgm:prSet presAssocID="{A513FE92-B077-4DBE-ACC9-00E9B6BC7403}" presName="Name0" presStyleCnt="0">
        <dgm:presLayoutVars>
          <dgm:dir/>
          <dgm:animLvl val="lvl"/>
          <dgm:resizeHandles val="exact"/>
        </dgm:presLayoutVars>
      </dgm:prSet>
      <dgm:spPr/>
    </dgm:pt>
    <dgm:pt modelId="{B561FEEB-F636-4F63-A977-4C03D1D1ACCC}" type="pres">
      <dgm:prSet presAssocID="{CB202802-CF17-4AA4-AAB8-109CA89174F5}" presName="parTxOnly" presStyleLbl="node1" presStyleIdx="0" presStyleCnt="4">
        <dgm:presLayoutVars>
          <dgm:chMax val="0"/>
          <dgm:chPref val="0"/>
          <dgm:bulletEnabled val="1"/>
        </dgm:presLayoutVars>
      </dgm:prSet>
      <dgm:spPr/>
    </dgm:pt>
    <dgm:pt modelId="{DE52C365-142D-4988-9BD6-A5DDABE6A92D}" type="pres">
      <dgm:prSet presAssocID="{0C6332B5-3F3E-46E4-A51B-2A7279CE855B}" presName="parTxOnlySpace" presStyleCnt="0"/>
      <dgm:spPr/>
    </dgm:pt>
    <dgm:pt modelId="{E98FC1E5-633B-4AE0-AF54-C28C5D2CF1EB}" type="pres">
      <dgm:prSet presAssocID="{18AB8C74-24FF-4165-B29C-9693F61B2E33}" presName="parTxOnly" presStyleLbl="node1" presStyleIdx="1" presStyleCnt="4">
        <dgm:presLayoutVars>
          <dgm:chMax val="0"/>
          <dgm:chPref val="0"/>
          <dgm:bulletEnabled val="1"/>
        </dgm:presLayoutVars>
      </dgm:prSet>
      <dgm:spPr/>
    </dgm:pt>
    <dgm:pt modelId="{BCADD179-AA10-4248-AD21-357AE8632A8E}" type="pres">
      <dgm:prSet presAssocID="{496AE956-C4DE-438D-802F-37D69C466CFA}" presName="parTxOnlySpace" presStyleCnt="0"/>
      <dgm:spPr/>
    </dgm:pt>
    <dgm:pt modelId="{47FDF685-E345-4D39-B60B-D490E136DE30}" type="pres">
      <dgm:prSet presAssocID="{979E10F3-95DC-4DC6-8D53-9FE2EACE7C9E}" presName="parTxOnly" presStyleLbl="node1" presStyleIdx="2" presStyleCnt="4">
        <dgm:presLayoutVars>
          <dgm:chMax val="0"/>
          <dgm:chPref val="0"/>
          <dgm:bulletEnabled val="1"/>
        </dgm:presLayoutVars>
      </dgm:prSet>
      <dgm:spPr/>
    </dgm:pt>
    <dgm:pt modelId="{373461CB-6663-47B1-BF28-871424CA06CB}" type="pres">
      <dgm:prSet presAssocID="{2E061603-A39B-42B0-917A-6EF93601172D}" presName="parTxOnlySpace" presStyleCnt="0"/>
      <dgm:spPr/>
    </dgm:pt>
    <dgm:pt modelId="{C8D735CA-27D4-457B-9152-FC2BEF39B272}" type="pres">
      <dgm:prSet presAssocID="{29885073-1E04-4741-AFB5-3014F850236B}" presName="parTxOnly" presStyleLbl="node1" presStyleIdx="3" presStyleCnt="4">
        <dgm:presLayoutVars>
          <dgm:chMax val="0"/>
          <dgm:chPref val="0"/>
          <dgm:bulletEnabled val="1"/>
        </dgm:presLayoutVars>
      </dgm:prSet>
      <dgm:spPr/>
    </dgm:pt>
  </dgm:ptLst>
  <dgm:cxnLst>
    <dgm:cxn modelId="{F5CC2A16-68AC-402F-B702-49AE69D0986D}" type="presOf" srcId="{A513FE92-B077-4DBE-ACC9-00E9B6BC7403}" destId="{F8262183-3834-4193-BCF9-825EB905C02A}" srcOrd="0" destOrd="0" presId="urn:microsoft.com/office/officeart/2005/8/layout/chevron1"/>
    <dgm:cxn modelId="{41D48117-D109-48FA-8390-F0D1B4F58923}" type="presOf" srcId="{18AB8C74-24FF-4165-B29C-9693F61B2E33}" destId="{E98FC1E5-633B-4AE0-AF54-C28C5D2CF1EB}" srcOrd="0" destOrd="0" presId="urn:microsoft.com/office/officeart/2005/8/layout/chevron1"/>
    <dgm:cxn modelId="{54BD023D-30E6-48CC-B826-CDA88C6DF6C4}" srcId="{A513FE92-B077-4DBE-ACC9-00E9B6BC7403}" destId="{979E10F3-95DC-4DC6-8D53-9FE2EACE7C9E}" srcOrd="2" destOrd="0" parTransId="{0BBE65E5-1644-4D31-8EEF-2399DBDB831B}" sibTransId="{2E061603-A39B-42B0-917A-6EF93601172D}"/>
    <dgm:cxn modelId="{92F3B657-E303-4EF3-A645-C2AF90C465B5}" type="presOf" srcId="{CB202802-CF17-4AA4-AAB8-109CA89174F5}" destId="{B561FEEB-F636-4F63-A977-4C03D1D1ACCC}" srcOrd="0" destOrd="0" presId="urn:microsoft.com/office/officeart/2005/8/layout/chevron1"/>
    <dgm:cxn modelId="{8BED348B-EFBA-4E2A-8048-3E61B0885D9B}" type="presOf" srcId="{29885073-1E04-4741-AFB5-3014F850236B}" destId="{C8D735CA-27D4-457B-9152-FC2BEF39B272}" srcOrd="0" destOrd="0" presId="urn:microsoft.com/office/officeart/2005/8/layout/chevron1"/>
    <dgm:cxn modelId="{6734589E-8D4B-4F10-9E7F-37DEAD08AFBB}" srcId="{A513FE92-B077-4DBE-ACC9-00E9B6BC7403}" destId="{18AB8C74-24FF-4165-B29C-9693F61B2E33}" srcOrd="1" destOrd="0" parTransId="{0B482997-E4FD-49FB-8D4C-A13DBF24430B}" sibTransId="{496AE956-C4DE-438D-802F-37D69C466CFA}"/>
    <dgm:cxn modelId="{6B6241AC-8043-4295-8063-C839B8A71BDB}" srcId="{A513FE92-B077-4DBE-ACC9-00E9B6BC7403}" destId="{CB202802-CF17-4AA4-AAB8-109CA89174F5}" srcOrd="0" destOrd="0" parTransId="{8454200E-2EED-49AD-8B0A-F45DACC03C9D}" sibTransId="{0C6332B5-3F3E-46E4-A51B-2A7279CE855B}"/>
    <dgm:cxn modelId="{409712BE-26C0-4EF9-A455-092A5E02804D}" type="presOf" srcId="{979E10F3-95DC-4DC6-8D53-9FE2EACE7C9E}" destId="{47FDF685-E345-4D39-B60B-D490E136DE30}" srcOrd="0" destOrd="0" presId="urn:microsoft.com/office/officeart/2005/8/layout/chevron1"/>
    <dgm:cxn modelId="{D90AF1C5-BEC9-44D3-A130-4A9DE02F73A2}" srcId="{A513FE92-B077-4DBE-ACC9-00E9B6BC7403}" destId="{29885073-1E04-4741-AFB5-3014F850236B}" srcOrd="3" destOrd="0" parTransId="{344B05F6-B611-4639-A99E-9A8E4426F14C}" sibTransId="{DA4EC0B8-D97B-4958-8C61-EAFF70CC8B59}"/>
    <dgm:cxn modelId="{535EE2DE-F131-4115-BAB1-2B2616504319}" type="presParOf" srcId="{F8262183-3834-4193-BCF9-825EB905C02A}" destId="{B561FEEB-F636-4F63-A977-4C03D1D1ACCC}" srcOrd="0" destOrd="0" presId="urn:microsoft.com/office/officeart/2005/8/layout/chevron1"/>
    <dgm:cxn modelId="{DA716AD8-C9D6-4DB9-9DC6-4FF52377BA78}" type="presParOf" srcId="{F8262183-3834-4193-BCF9-825EB905C02A}" destId="{DE52C365-142D-4988-9BD6-A5DDABE6A92D}" srcOrd="1" destOrd="0" presId="urn:microsoft.com/office/officeart/2005/8/layout/chevron1"/>
    <dgm:cxn modelId="{652A3A79-D28A-4965-966C-F4FF3451FA55}" type="presParOf" srcId="{F8262183-3834-4193-BCF9-825EB905C02A}" destId="{E98FC1E5-633B-4AE0-AF54-C28C5D2CF1EB}" srcOrd="2" destOrd="0" presId="urn:microsoft.com/office/officeart/2005/8/layout/chevron1"/>
    <dgm:cxn modelId="{6CD92211-0D5E-4174-9033-828CC2AE3F47}" type="presParOf" srcId="{F8262183-3834-4193-BCF9-825EB905C02A}" destId="{BCADD179-AA10-4248-AD21-357AE8632A8E}" srcOrd="3" destOrd="0" presId="urn:microsoft.com/office/officeart/2005/8/layout/chevron1"/>
    <dgm:cxn modelId="{EC3E3F6C-38F8-4F2A-8763-1B877C3D9A58}" type="presParOf" srcId="{F8262183-3834-4193-BCF9-825EB905C02A}" destId="{47FDF685-E345-4D39-B60B-D490E136DE30}" srcOrd="4" destOrd="0" presId="urn:microsoft.com/office/officeart/2005/8/layout/chevron1"/>
    <dgm:cxn modelId="{4071B695-BA52-4E26-A7E1-248F50221692}" type="presParOf" srcId="{F8262183-3834-4193-BCF9-825EB905C02A}" destId="{373461CB-6663-47B1-BF28-871424CA06CB}" srcOrd="5" destOrd="0" presId="urn:microsoft.com/office/officeart/2005/8/layout/chevron1"/>
    <dgm:cxn modelId="{1E359171-ACAA-40AC-832A-C1ADACC5D351}" type="presParOf" srcId="{F8262183-3834-4193-BCF9-825EB905C02A}" destId="{C8D735CA-27D4-457B-9152-FC2BEF39B272}" srcOrd="6"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13FE92-B077-4DBE-ACC9-00E9B6BC7403}" type="doc">
      <dgm:prSet loTypeId="urn:microsoft.com/office/officeart/2005/8/layout/chevron1" loCatId="process" qsTypeId="urn:microsoft.com/office/officeart/2005/8/quickstyle/simple1" qsCatId="simple" csTypeId="urn:microsoft.com/office/officeart/2005/8/colors/colorful1" csCatId="colorful" phldr="1"/>
      <dgm:spPr/>
    </dgm:pt>
    <dgm:pt modelId="{CB202802-CF17-4AA4-AAB8-109CA89174F5}">
      <dgm:prSet phldrT="[Text]"/>
      <dgm:spPr>
        <a:solidFill>
          <a:schemeClr val="accent2">
            <a:lumMod val="40000"/>
            <a:lumOff val="60000"/>
          </a:schemeClr>
        </a:solidFill>
      </dgm:spPr>
      <dgm:t>
        <a:bodyPr/>
        <a:lstStyle/>
        <a:p>
          <a:r>
            <a:rPr lang="de-DE" dirty="0"/>
            <a:t>Gefahr (er)kennen</a:t>
          </a:r>
        </a:p>
      </dgm:t>
    </dgm:pt>
    <dgm:pt modelId="{8454200E-2EED-49AD-8B0A-F45DACC03C9D}" type="parTrans" cxnId="{6B6241AC-8043-4295-8063-C839B8A71BDB}">
      <dgm:prSet/>
      <dgm:spPr/>
      <dgm:t>
        <a:bodyPr/>
        <a:lstStyle/>
        <a:p>
          <a:endParaRPr lang="de-DE"/>
        </a:p>
      </dgm:t>
    </dgm:pt>
    <dgm:pt modelId="{0C6332B5-3F3E-46E4-A51B-2A7279CE855B}" type="sibTrans" cxnId="{6B6241AC-8043-4295-8063-C839B8A71BDB}">
      <dgm:prSet/>
      <dgm:spPr/>
      <dgm:t>
        <a:bodyPr/>
        <a:lstStyle/>
        <a:p>
          <a:endParaRPr lang="de-DE"/>
        </a:p>
      </dgm:t>
    </dgm:pt>
    <dgm:pt modelId="{18AB8C74-24FF-4165-B29C-9693F61B2E33}">
      <dgm:prSet phldrT="[Text]"/>
      <dgm:spPr>
        <a:solidFill>
          <a:schemeClr val="accent3">
            <a:lumMod val="40000"/>
            <a:lumOff val="60000"/>
          </a:schemeClr>
        </a:solidFill>
      </dgm:spPr>
      <dgm:t>
        <a:bodyPr/>
        <a:lstStyle/>
        <a:p>
          <a:r>
            <a:rPr lang="de-DE" dirty="0"/>
            <a:t>Selbst </a:t>
          </a:r>
          <a:br>
            <a:rPr lang="de-DE" dirty="0"/>
          </a:br>
          <a:r>
            <a:rPr lang="de-DE" dirty="0"/>
            <a:t>schützen</a:t>
          </a:r>
        </a:p>
      </dgm:t>
    </dgm:pt>
    <dgm:pt modelId="{0B482997-E4FD-49FB-8D4C-A13DBF24430B}" type="parTrans" cxnId="{6734589E-8D4B-4F10-9E7F-37DEAD08AFBB}">
      <dgm:prSet/>
      <dgm:spPr/>
      <dgm:t>
        <a:bodyPr/>
        <a:lstStyle/>
        <a:p>
          <a:endParaRPr lang="de-DE"/>
        </a:p>
      </dgm:t>
    </dgm:pt>
    <dgm:pt modelId="{496AE956-C4DE-438D-802F-37D69C466CFA}" type="sibTrans" cxnId="{6734589E-8D4B-4F10-9E7F-37DEAD08AFBB}">
      <dgm:prSet/>
      <dgm:spPr/>
      <dgm:t>
        <a:bodyPr/>
        <a:lstStyle/>
        <a:p>
          <a:endParaRPr lang="de-DE"/>
        </a:p>
      </dgm:t>
    </dgm:pt>
    <dgm:pt modelId="{979E10F3-95DC-4DC6-8D53-9FE2EACE7C9E}">
      <dgm:prSet phldrT="[Text]"/>
      <dgm:spPr>
        <a:solidFill>
          <a:schemeClr val="accent4">
            <a:lumMod val="40000"/>
            <a:lumOff val="60000"/>
          </a:schemeClr>
        </a:solidFill>
      </dgm:spPr>
      <dgm:t>
        <a:bodyPr/>
        <a:lstStyle/>
        <a:p>
          <a:r>
            <a:rPr lang="de-DE" dirty="0"/>
            <a:t>Andere schützen</a:t>
          </a:r>
        </a:p>
      </dgm:t>
    </dgm:pt>
    <dgm:pt modelId="{0BBE65E5-1644-4D31-8EEF-2399DBDB831B}" type="parTrans" cxnId="{54BD023D-30E6-48CC-B826-CDA88C6DF6C4}">
      <dgm:prSet/>
      <dgm:spPr/>
      <dgm:t>
        <a:bodyPr/>
        <a:lstStyle/>
        <a:p>
          <a:endParaRPr lang="de-DE"/>
        </a:p>
      </dgm:t>
    </dgm:pt>
    <dgm:pt modelId="{2E061603-A39B-42B0-917A-6EF93601172D}" type="sibTrans" cxnId="{54BD023D-30E6-48CC-B826-CDA88C6DF6C4}">
      <dgm:prSet/>
      <dgm:spPr/>
      <dgm:t>
        <a:bodyPr/>
        <a:lstStyle/>
        <a:p>
          <a:endParaRPr lang="de-DE"/>
        </a:p>
      </dgm:t>
    </dgm:pt>
    <dgm:pt modelId="{29885073-1E04-4741-AFB5-3014F850236B}">
      <dgm:prSet/>
      <dgm:spPr/>
      <dgm:t>
        <a:bodyPr/>
        <a:lstStyle/>
        <a:p>
          <a:r>
            <a:rPr lang="de-DE" dirty="0"/>
            <a:t>Gemeinsam aktiv werden</a:t>
          </a:r>
        </a:p>
      </dgm:t>
    </dgm:pt>
    <dgm:pt modelId="{344B05F6-B611-4639-A99E-9A8E4426F14C}" type="parTrans" cxnId="{D90AF1C5-BEC9-44D3-A130-4A9DE02F73A2}">
      <dgm:prSet/>
      <dgm:spPr/>
      <dgm:t>
        <a:bodyPr/>
        <a:lstStyle/>
        <a:p>
          <a:endParaRPr lang="de-DE"/>
        </a:p>
      </dgm:t>
    </dgm:pt>
    <dgm:pt modelId="{DA4EC0B8-D97B-4958-8C61-EAFF70CC8B59}" type="sibTrans" cxnId="{D90AF1C5-BEC9-44D3-A130-4A9DE02F73A2}">
      <dgm:prSet/>
      <dgm:spPr/>
      <dgm:t>
        <a:bodyPr/>
        <a:lstStyle/>
        <a:p>
          <a:endParaRPr lang="de-DE"/>
        </a:p>
      </dgm:t>
    </dgm:pt>
    <dgm:pt modelId="{F8262183-3834-4193-BCF9-825EB905C02A}" type="pres">
      <dgm:prSet presAssocID="{A513FE92-B077-4DBE-ACC9-00E9B6BC7403}" presName="Name0" presStyleCnt="0">
        <dgm:presLayoutVars>
          <dgm:dir/>
          <dgm:animLvl val="lvl"/>
          <dgm:resizeHandles val="exact"/>
        </dgm:presLayoutVars>
      </dgm:prSet>
      <dgm:spPr/>
    </dgm:pt>
    <dgm:pt modelId="{B561FEEB-F636-4F63-A977-4C03D1D1ACCC}" type="pres">
      <dgm:prSet presAssocID="{CB202802-CF17-4AA4-AAB8-109CA89174F5}" presName="parTxOnly" presStyleLbl="node1" presStyleIdx="0" presStyleCnt="4">
        <dgm:presLayoutVars>
          <dgm:chMax val="0"/>
          <dgm:chPref val="0"/>
          <dgm:bulletEnabled val="1"/>
        </dgm:presLayoutVars>
      </dgm:prSet>
      <dgm:spPr/>
    </dgm:pt>
    <dgm:pt modelId="{DE52C365-142D-4988-9BD6-A5DDABE6A92D}" type="pres">
      <dgm:prSet presAssocID="{0C6332B5-3F3E-46E4-A51B-2A7279CE855B}" presName="parTxOnlySpace" presStyleCnt="0"/>
      <dgm:spPr/>
    </dgm:pt>
    <dgm:pt modelId="{E98FC1E5-633B-4AE0-AF54-C28C5D2CF1EB}" type="pres">
      <dgm:prSet presAssocID="{18AB8C74-24FF-4165-B29C-9693F61B2E33}" presName="parTxOnly" presStyleLbl="node1" presStyleIdx="1" presStyleCnt="4">
        <dgm:presLayoutVars>
          <dgm:chMax val="0"/>
          <dgm:chPref val="0"/>
          <dgm:bulletEnabled val="1"/>
        </dgm:presLayoutVars>
      </dgm:prSet>
      <dgm:spPr/>
    </dgm:pt>
    <dgm:pt modelId="{BCADD179-AA10-4248-AD21-357AE8632A8E}" type="pres">
      <dgm:prSet presAssocID="{496AE956-C4DE-438D-802F-37D69C466CFA}" presName="parTxOnlySpace" presStyleCnt="0"/>
      <dgm:spPr/>
    </dgm:pt>
    <dgm:pt modelId="{47FDF685-E345-4D39-B60B-D490E136DE30}" type="pres">
      <dgm:prSet presAssocID="{979E10F3-95DC-4DC6-8D53-9FE2EACE7C9E}" presName="parTxOnly" presStyleLbl="node1" presStyleIdx="2" presStyleCnt="4">
        <dgm:presLayoutVars>
          <dgm:chMax val="0"/>
          <dgm:chPref val="0"/>
          <dgm:bulletEnabled val="1"/>
        </dgm:presLayoutVars>
      </dgm:prSet>
      <dgm:spPr/>
    </dgm:pt>
    <dgm:pt modelId="{373461CB-6663-47B1-BF28-871424CA06CB}" type="pres">
      <dgm:prSet presAssocID="{2E061603-A39B-42B0-917A-6EF93601172D}" presName="parTxOnlySpace" presStyleCnt="0"/>
      <dgm:spPr/>
    </dgm:pt>
    <dgm:pt modelId="{C8D735CA-27D4-457B-9152-FC2BEF39B272}" type="pres">
      <dgm:prSet presAssocID="{29885073-1E04-4741-AFB5-3014F850236B}" presName="parTxOnly" presStyleLbl="node1" presStyleIdx="3" presStyleCnt="4">
        <dgm:presLayoutVars>
          <dgm:chMax val="0"/>
          <dgm:chPref val="0"/>
          <dgm:bulletEnabled val="1"/>
        </dgm:presLayoutVars>
      </dgm:prSet>
      <dgm:spPr/>
    </dgm:pt>
  </dgm:ptLst>
  <dgm:cxnLst>
    <dgm:cxn modelId="{F5CC2A16-68AC-402F-B702-49AE69D0986D}" type="presOf" srcId="{A513FE92-B077-4DBE-ACC9-00E9B6BC7403}" destId="{F8262183-3834-4193-BCF9-825EB905C02A}" srcOrd="0" destOrd="0" presId="urn:microsoft.com/office/officeart/2005/8/layout/chevron1"/>
    <dgm:cxn modelId="{41D48117-D109-48FA-8390-F0D1B4F58923}" type="presOf" srcId="{18AB8C74-24FF-4165-B29C-9693F61B2E33}" destId="{E98FC1E5-633B-4AE0-AF54-C28C5D2CF1EB}" srcOrd="0" destOrd="0" presId="urn:microsoft.com/office/officeart/2005/8/layout/chevron1"/>
    <dgm:cxn modelId="{54BD023D-30E6-48CC-B826-CDA88C6DF6C4}" srcId="{A513FE92-B077-4DBE-ACC9-00E9B6BC7403}" destId="{979E10F3-95DC-4DC6-8D53-9FE2EACE7C9E}" srcOrd="2" destOrd="0" parTransId="{0BBE65E5-1644-4D31-8EEF-2399DBDB831B}" sibTransId="{2E061603-A39B-42B0-917A-6EF93601172D}"/>
    <dgm:cxn modelId="{92F3B657-E303-4EF3-A645-C2AF90C465B5}" type="presOf" srcId="{CB202802-CF17-4AA4-AAB8-109CA89174F5}" destId="{B561FEEB-F636-4F63-A977-4C03D1D1ACCC}" srcOrd="0" destOrd="0" presId="urn:microsoft.com/office/officeart/2005/8/layout/chevron1"/>
    <dgm:cxn modelId="{8BED348B-EFBA-4E2A-8048-3E61B0885D9B}" type="presOf" srcId="{29885073-1E04-4741-AFB5-3014F850236B}" destId="{C8D735CA-27D4-457B-9152-FC2BEF39B272}" srcOrd="0" destOrd="0" presId="urn:microsoft.com/office/officeart/2005/8/layout/chevron1"/>
    <dgm:cxn modelId="{6734589E-8D4B-4F10-9E7F-37DEAD08AFBB}" srcId="{A513FE92-B077-4DBE-ACC9-00E9B6BC7403}" destId="{18AB8C74-24FF-4165-B29C-9693F61B2E33}" srcOrd="1" destOrd="0" parTransId="{0B482997-E4FD-49FB-8D4C-A13DBF24430B}" sibTransId="{496AE956-C4DE-438D-802F-37D69C466CFA}"/>
    <dgm:cxn modelId="{6B6241AC-8043-4295-8063-C839B8A71BDB}" srcId="{A513FE92-B077-4DBE-ACC9-00E9B6BC7403}" destId="{CB202802-CF17-4AA4-AAB8-109CA89174F5}" srcOrd="0" destOrd="0" parTransId="{8454200E-2EED-49AD-8B0A-F45DACC03C9D}" sibTransId="{0C6332B5-3F3E-46E4-A51B-2A7279CE855B}"/>
    <dgm:cxn modelId="{409712BE-26C0-4EF9-A455-092A5E02804D}" type="presOf" srcId="{979E10F3-95DC-4DC6-8D53-9FE2EACE7C9E}" destId="{47FDF685-E345-4D39-B60B-D490E136DE30}" srcOrd="0" destOrd="0" presId="urn:microsoft.com/office/officeart/2005/8/layout/chevron1"/>
    <dgm:cxn modelId="{D90AF1C5-BEC9-44D3-A130-4A9DE02F73A2}" srcId="{A513FE92-B077-4DBE-ACC9-00E9B6BC7403}" destId="{29885073-1E04-4741-AFB5-3014F850236B}" srcOrd="3" destOrd="0" parTransId="{344B05F6-B611-4639-A99E-9A8E4426F14C}" sibTransId="{DA4EC0B8-D97B-4958-8C61-EAFF70CC8B59}"/>
    <dgm:cxn modelId="{535EE2DE-F131-4115-BAB1-2B2616504319}" type="presParOf" srcId="{F8262183-3834-4193-BCF9-825EB905C02A}" destId="{B561FEEB-F636-4F63-A977-4C03D1D1ACCC}" srcOrd="0" destOrd="0" presId="urn:microsoft.com/office/officeart/2005/8/layout/chevron1"/>
    <dgm:cxn modelId="{DA716AD8-C9D6-4DB9-9DC6-4FF52377BA78}" type="presParOf" srcId="{F8262183-3834-4193-BCF9-825EB905C02A}" destId="{DE52C365-142D-4988-9BD6-A5DDABE6A92D}" srcOrd="1" destOrd="0" presId="urn:microsoft.com/office/officeart/2005/8/layout/chevron1"/>
    <dgm:cxn modelId="{652A3A79-D28A-4965-966C-F4FF3451FA55}" type="presParOf" srcId="{F8262183-3834-4193-BCF9-825EB905C02A}" destId="{E98FC1E5-633B-4AE0-AF54-C28C5D2CF1EB}" srcOrd="2" destOrd="0" presId="urn:microsoft.com/office/officeart/2005/8/layout/chevron1"/>
    <dgm:cxn modelId="{6CD92211-0D5E-4174-9033-828CC2AE3F47}" type="presParOf" srcId="{F8262183-3834-4193-BCF9-825EB905C02A}" destId="{BCADD179-AA10-4248-AD21-357AE8632A8E}" srcOrd="3" destOrd="0" presId="urn:microsoft.com/office/officeart/2005/8/layout/chevron1"/>
    <dgm:cxn modelId="{EC3E3F6C-38F8-4F2A-8763-1B877C3D9A58}" type="presParOf" srcId="{F8262183-3834-4193-BCF9-825EB905C02A}" destId="{47FDF685-E345-4D39-B60B-D490E136DE30}" srcOrd="4" destOrd="0" presId="urn:microsoft.com/office/officeart/2005/8/layout/chevron1"/>
    <dgm:cxn modelId="{4071B695-BA52-4E26-A7E1-248F50221692}" type="presParOf" srcId="{F8262183-3834-4193-BCF9-825EB905C02A}" destId="{373461CB-6663-47B1-BF28-871424CA06CB}" srcOrd="5" destOrd="0" presId="urn:microsoft.com/office/officeart/2005/8/layout/chevron1"/>
    <dgm:cxn modelId="{1E359171-ACAA-40AC-832A-C1ADACC5D351}" type="presParOf" srcId="{F8262183-3834-4193-BCF9-825EB905C02A}" destId="{C8D735CA-27D4-457B-9152-FC2BEF39B272}" srcOrd="6"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1FEEB-F636-4F63-A977-4C03D1D1ACCC}">
      <dsp:nvSpPr>
        <dsp:cNvPr id="0" name=""/>
        <dsp:cNvSpPr/>
      </dsp:nvSpPr>
      <dsp:spPr>
        <a:xfrm>
          <a:off x="5235" y="520898"/>
          <a:ext cx="3047558" cy="1219023"/>
        </a:xfrm>
        <a:prstGeom prst="chevr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Gefahr (er)kennen</a:t>
          </a:r>
        </a:p>
      </dsp:txBody>
      <dsp:txXfrm>
        <a:off x="614747" y="520898"/>
        <a:ext cx="1828535" cy="1219023"/>
      </dsp:txXfrm>
    </dsp:sp>
    <dsp:sp modelId="{E98FC1E5-633B-4AE0-AF54-C28C5D2CF1EB}">
      <dsp:nvSpPr>
        <dsp:cNvPr id="0" name=""/>
        <dsp:cNvSpPr/>
      </dsp:nvSpPr>
      <dsp:spPr>
        <a:xfrm>
          <a:off x="2748037" y="520898"/>
          <a:ext cx="3047558" cy="1219023"/>
        </a:xfrm>
        <a:prstGeom prst="chevron">
          <a:avLst/>
        </a:prstGeom>
        <a:solidFill>
          <a:schemeClr val="accent3">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Selbst </a:t>
          </a:r>
          <a:br>
            <a:rPr lang="de-DE" sz="2500" kern="1200" dirty="0"/>
          </a:br>
          <a:r>
            <a:rPr lang="de-DE" sz="2500" kern="1200" dirty="0"/>
            <a:t>schützen</a:t>
          </a:r>
        </a:p>
      </dsp:txBody>
      <dsp:txXfrm>
        <a:off x="3357549" y="520898"/>
        <a:ext cx="1828535" cy="1219023"/>
      </dsp:txXfrm>
    </dsp:sp>
    <dsp:sp modelId="{47FDF685-E345-4D39-B60B-D490E136DE30}">
      <dsp:nvSpPr>
        <dsp:cNvPr id="0" name=""/>
        <dsp:cNvSpPr/>
      </dsp:nvSpPr>
      <dsp:spPr>
        <a:xfrm>
          <a:off x="5490840" y="520898"/>
          <a:ext cx="3047558" cy="1219023"/>
        </a:xfrm>
        <a:prstGeom prst="chevron">
          <a:avLst/>
        </a:prstGeom>
        <a:solidFill>
          <a:schemeClr val="accent4">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Andere schützen</a:t>
          </a:r>
        </a:p>
      </dsp:txBody>
      <dsp:txXfrm>
        <a:off x="6100352" y="520898"/>
        <a:ext cx="1828535" cy="1219023"/>
      </dsp:txXfrm>
    </dsp:sp>
    <dsp:sp modelId="{C8D735CA-27D4-457B-9152-FC2BEF39B272}">
      <dsp:nvSpPr>
        <dsp:cNvPr id="0" name=""/>
        <dsp:cNvSpPr/>
      </dsp:nvSpPr>
      <dsp:spPr>
        <a:xfrm>
          <a:off x="8233642" y="520898"/>
          <a:ext cx="3047558" cy="1219023"/>
        </a:xfrm>
        <a:prstGeom prst="chevron">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Gemeinsam aktiv werden</a:t>
          </a:r>
        </a:p>
      </dsp:txBody>
      <dsp:txXfrm>
        <a:off x="8843154" y="520898"/>
        <a:ext cx="1828535" cy="12190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1FEEB-F636-4F63-A977-4C03D1D1ACCC}">
      <dsp:nvSpPr>
        <dsp:cNvPr id="0" name=""/>
        <dsp:cNvSpPr/>
      </dsp:nvSpPr>
      <dsp:spPr>
        <a:xfrm>
          <a:off x="5235" y="520898"/>
          <a:ext cx="3047558" cy="1219023"/>
        </a:xfrm>
        <a:prstGeom prst="chevron">
          <a:avLst/>
        </a:prstGeom>
        <a:solidFill>
          <a:schemeClr val="accent2">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Gefahr (er)kennen</a:t>
          </a:r>
        </a:p>
      </dsp:txBody>
      <dsp:txXfrm>
        <a:off x="614747" y="520898"/>
        <a:ext cx="1828535" cy="1219023"/>
      </dsp:txXfrm>
    </dsp:sp>
    <dsp:sp modelId="{E98FC1E5-633B-4AE0-AF54-C28C5D2CF1EB}">
      <dsp:nvSpPr>
        <dsp:cNvPr id="0" name=""/>
        <dsp:cNvSpPr/>
      </dsp:nvSpPr>
      <dsp:spPr>
        <a:xfrm>
          <a:off x="2748037" y="520898"/>
          <a:ext cx="3047558" cy="1219023"/>
        </a:xfrm>
        <a:prstGeom prst="chevron">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Selbst </a:t>
          </a:r>
          <a:br>
            <a:rPr lang="de-DE" sz="2500" kern="1200" dirty="0"/>
          </a:br>
          <a:r>
            <a:rPr lang="de-DE" sz="2500" kern="1200" dirty="0"/>
            <a:t>schützen</a:t>
          </a:r>
        </a:p>
      </dsp:txBody>
      <dsp:txXfrm>
        <a:off x="3357549" y="520898"/>
        <a:ext cx="1828535" cy="1219023"/>
      </dsp:txXfrm>
    </dsp:sp>
    <dsp:sp modelId="{47FDF685-E345-4D39-B60B-D490E136DE30}">
      <dsp:nvSpPr>
        <dsp:cNvPr id="0" name=""/>
        <dsp:cNvSpPr/>
      </dsp:nvSpPr>
      <dsp:spPr>
        <a:xfrm>
          <a:off x="5490840" y="520898"/>
          <a:ext cx="3047558" cy="1219023"/>
        </a:xfrm>
        <a:prstGeom prst="chevron">
          <a:avLst/>
        </a:prstGeom>
        <a:solidFill>
          <a:schemeClr val="accent4">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Andere schützen</a:t>
          </a:r>
        </a:p>
      </dsp:txBody>
      <dsp:txXfrm>
        <a:off x="6100352" y="520898"/>
        <a:ext cx="1828535" cy="1219023"/>
      </dsp:txXfrm>
    </dsp:sp>
    <dsp:sp modelId="{C8D735CA-27D4-457B-9152-FC2BEF39B272}">
      <dsp:nvSpPr>
        <dsp:cNvPr id="0" name=""/>
        <dsp:cNvSpPr/>
      </dsp:nvSpPr>
      <dsp:spPr>
        <a:xfrm>
          <a:off x="8233642" y="520898"/>
          <a:ext cx="3047558" cy="1219023"/>
        </a:xfrm>
        <a:prstGeom prst="chevron">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Gemeinsam aktiv werden</a:t>
          </a:r>
        </a:p>
      </dsp:txBody>
      <dsp:txXfrm>
        <a:off x="8843154" y="520898"/>
        <a:ext cx="1828535" cy="12190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1FEEB-F636-4F63-A977-4C03D1D1ACCC}">
      <dsp:nvSpPr>
        <dsp:cNvPr id="0" name=""/>
        <dsp:cNvSpPr/>
      </dsp:nvSpPr>
      <dsp:spPr>
        <a:xfrm>
          <a:off x="5235" y="520898"/>
          <a:ext cx="3047558" cy="1219023"/>
        </a:xfrm>
        <a:prstGeom prst="chevron">
          <a:avLst/>
        </a:prstGeom>
        <a:solidFill>
          <a:schemeClr val="accent2">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Gefahr (er)kennen</a:t>
          </a:r>
        </a:p>
      </dsp:txBody>
      <dsp:txXfrm>
        <a:off x="614747" y="520898"/>
        <a:ext cx="1828535" cy="1219023"/>
      </dsp:txXfrm>
    </dsp:sp>
    <dsp:sp modelId="{E98FC1E5-633B-4AE0-AF54-C28C5D2CF1EB}">
      <dsp:nvSpPr>
        <dsp:cNvPr id="0" name=""/>
        <dsp:cNvSpPr/>
      </dsp:nvSpPr>
      <dsp:spPr>
        <a:xfrm>
          <a:off x="2748037" y="520898"/>
          <a:ext cx="3047558" cy="1219023"/>
        </a:xfrm>
        <a:prstGeom prst="chevron">
          <a:avLst/>
        </a:prstGeom>
        <a:solidFill>
          <a:schemeClr val="accent3">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Selbst </a:t>
          </a:r>
          <a:br>
            <a:rPr lang="de-DE" sz="2500" kern="1200" dirty="0"/>
          </a:br>
          <a:r>
            <a:rPr lang="de-DE" sz="2500" kern="1200" dirty="0"/>
            <a:t>schützen</a:t>
          </a:r>
        </a:p>
      </dsp:txBody>
      <dsp:txXfrm>
        <a:off x="3357549" y="520898"/>
        <a:ext cx="1828535" cy="1219023"/>
      </dsp:txXfrm>
    </dsp:sp>
    <dsp:sp modelId="{47FDF685-E345-4D39-B60B-D490E136DE30}">
      <dsp:nvSpPr>
        <dsp:cNvPr id="0" name=""/>
        <dsp:cNvSpPr/>
      </dsp:nvSpPr>
      <dsp:spPr>
        <a:xfrm>
          <a:off x="5490840" y="520898"/>
          <a:ext cx="3047558" cy="1219023"/>
        </a:xfrm>
        <a:prstGeom prst="chevron">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Andere schützen</a:t>
          </a:r>
        </a:p>
      </dsp:txBody>
      <dsp:txXfrm>
        <a:off x="6100352" y="520898"/>
        <a:ext cx="1828535" cy="1219023"/>
      </dsp:txXfrm>
    </dsp:sp>
    <dsp:sp modelId="{C8D735CA-27D4-457B-9152-FC2BEF39B272}">
      <dsp:nvSpPr>
        <dsp:cNvPr id="0" name=""/>
        <dsp:cNvSpPr/>
      </dsp:nvSpPr>
      <dsp:spPr>
        <a:xfrm>
          <a:off x="8233642" y="520898"/>
          <a:ext cx="3047558" cy="1219023"/>
        </a:xfrm>
        <a:prstGeom prst="chevron">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Gemeinsam aktiv werden</a:t>
          </a:r>
        </a:p>
      </dsp:txBody>
      <dsp:txXfrm>
        <a:off x="8843154" y="520898"/>
        <a:ext cx="1828535" cy="12190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1FEEB-F636-4F63-A977-4C03D1D1ACCC}">
      <dsp:nvSpPr>
        <dsp:cNvPr id="0" name=""/>
        <dsp:cNvSpPr/>
      </dsp:nvSpPr>
      <dsp:spPr>
        <a:xfrm>
          <a:off x="5235" y="520898"/>
          <a:ext cx="3047558" cy="1219023"/>
        </a:xfrm>
        <a:prstGeom prst="chevron">
          <a:avLst/>
        </a:prstGeom>
        <a:solidFill>
          <a:schemeClr val="accent2">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Gefahr (er)kennen</a:t>
          </a:r>
        </a:p>
      </dsp:txBody>
      <dsp:txXfrm>
        <a:off x="614747" y="520898"/>
        <a:ext cx="1828535" cy="1219023"/>
      </dsp:txXfrm>
    </dsp:sp>
    <dsp:sp modelId="{E98FC1E5-633B-4AE0-AF54-C28C5D2CF1EB}">
      <dsp:nvSpPr>
        <dsp:cNvPr id="0" name=""/>
        <dsp:cNvSpPr/>
      </dsp:nvSpPr>
      <dsp:spPr>
        <a:xfrm>
          <a:off x="2748037" y="520898"/>
          <a:ext cx="3047558" cy="1219023"/>
        </a:xfrm>
        <a:prstGeom prst="chevron">
          <a:avLst/>
        </a:prstGeom>
        <a:solidFill>
          <a:schemeClr val="accent3">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Selbst </a:t>
          </a:r>
          <a:br>
            <a:rPr lang="de-DE" sz="2500" kern="1200" dirty="0"/>
          </a:br>
          <a:r>
            <a:rPr lang="de-DE" sz="2500" kern="1200" dirty="0"/>
            <a:t>schützen</a:t>
          </a:r>
        </a:p>
      </dsp:txBody>
      <dsp:txXfrm>
        <a:off x="3357549" y="520898"/>
        <a:ext cx="1828535" cy="1219023"/>
      </dsp:txXfrm>
    </dsp:sp>
    <dsp:sp modelId="{47FDF685-E345-4D39-B60B-D490E136DE30}">
      <dsp:nvSpPr>
        <dsp:cNvPr id="0" name=""/>
        <dsp:cNvSpPr/>
      </dsp:nvSpPr>
      <dsp:spPr>
        <a:xfrm>
          <a:off x="5490840" y="520898"/>
          <a:ext cx="3047558" cy="1219023"/>
        </a:xfrm>
        <a:prstGeom prst="chevron">
          <a:avLst/>
        </a:prstGeom>
        <a:solidFill>
          <a:schemeClr val="accent4">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Andere schützen</a:t>
          </a:r>
        </a:p>
      </dsp:txBody>
      <dsp:txXfrm>
        <a:off x="6100352" y="520898"/>
        <a:ext cx="1828535" cy="1219023"/>
      </dsp:txXfrm>
    </dsp:sp>
    <dsp:sp modelId="{C8D735CA-27D4-457B-9152-FC2BEF39B272}">
      <dsp:nvSpPr>
        <dsp:cNvPr id="0" name=""/>
        <dsp:cNvSpPr/>
      </dsp:nvSpPr>
      <dsp:spPr>
        <a:xfrm>
          <a:off x="8233642" y="520898"/>
          <a:ext cx="3047558" cy="1219023"/>
        </a:xfrm>
        <a:prstGeom prst="chevron">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DE" sz="2500" kern="1200" dirty="0"/>
            <a:t>Gemeinsam aktiv werden</a:t>
          </a:r>
        </a:p>
      </dsp:txBody>
      <dsp:txXfrm>
        <a:off x="8843154" y="520898"/>
        <a:ext cx="1828535" cy="121902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E6D7BB-66B5-3C4F-9216-2B82EC738928}" type="datetimeFigureOut">
              <a:rPr lang="de-DE" smtClean="0"/>
              <a:t>11.02.26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C7656-2E10-A04F-8A22-9DC71D75DDA7}" type="slidenum">
              <a:rPr lang="de-DE" smtClean="0"/>
              <a:t>‹Nr.›</a:t>
            </a:fld>
            <a:endParaRPr lang="de-DE"/>
          </a:p>
        </p:txBody>
      </p:sp>
    </p:spTree>
    <p:extLst>
      <p:ext uri="{BB962C8B-B14F-4D97-AF65-F5344CB8AC3E}">
        <p14:creationId xmlns:p14="http://schemas.microsoft.com/office/powerpoint/2010/main" val="21404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urbane-gaerten.de/images/urbane-gaerten/praxisblaetter/2023_02_23_Netzwerkabend_Anstiftung.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MODERATION: Dauer circa 1 Minute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tx1">
                    <a:lumMod val="85000"/>
                    <a:lumOff val="15000"/>
                  </a:schemeClr>
                </a:solidFill>
                <a:latin typeface="Arial" panose="020B0604020202020204" pitchFamily="34" charset="0"/>
                <a:cs typeface="Arial" panose="020B0604020202020204" pitchFamily="34" charset="0"/>
              </a:rPr>
              <a:t>Überleitung zum praktischen Teil des Workshops.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tx1">
                  <a:lumMod val="85000"/>
                  <a:lumOff val="15000"/>
                </a:schemeClr>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dirty="0">
                <a:solidFill>
                  <a:schemeClr val="tx1">
                    <a:lumMod val="85000"/>
                    <a:lumOff val="15000"/>
                  </a:schemeClr>
                </a:solidFill>
                <a:latin typeface="Arial" panose="020B0604020202020204" pitchFamily="34" charset="0"/>
                <a:cs typeface="Arial" panose="020B0604020202020204" pitchFamily="34" charset="0"/>
              </a:rPr>
              <a:t>Zunächst: Wie erkennen wir die Gefahr in der Praxis?</a:t>
            </a: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e-DE" b="1" dirty="0"/>
          </a:p>
          <a:p>
            <a:endParaRPr lang="de-DE" dirty="0"/>
          </a:p>
          <a:p>
            <a:pPr marL="0" indent="0">
              <a:buNone/>
            </a:pPr>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a:t>
            </a:fld>
            <a:endParaRPr lang="de-DE"/>
          </a:p>
        </p:txBody>
      </p:sp>
    </p:spTree>
    <p:extLst>
      <p:ext uri="{BB962C8B-B14F-4D97-AF65-F5344CB8AC3E}">
        <p14:creationId xmlns:p14="http://schemas.microsoft.com/office/powerpoint/2010/main" val="998466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2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In der Interaktion wurden bereits einige Ideen ausgetauscht, Sie können nun Folie 33 bis 35 nutzen, um bisher nicht genannte Maßnahmen zu besprechen. Wichtig: Verstehen Sie die Hitzeschutzmaßnahmen als Werkzeugkasten, aus dem Sie sich bedienen können. Niemand muss all das umsetzen, aber alles, was wir tun, ist gut!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Erste Hilfe leisten</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Bei Hitzeschlag, Sonnenstich, Kreislaufproblemen: Aus der Sonne gehen, trinken, kalten Lappen auf Stirn, kaltes Wasser über Handgelenke, zum Arzt wenn keine Besserung eintritt</a:t>
            </a:r>
          </a:p>
          <a:p>
            <a:endParaRPr lang="de-DE"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10</a:t>
            </a:fld>
            <a:endParaRPr lang="de-DE"/>
          </a:p>
        </p:txBody>
      </p:sp>
    </p:spTree>
    <p:extLst>
      <p:ext uri="{BB962C8B-B14F-4D97-AF65-F5344CB8AC3E}">
        <p14:creationId xmlns:p14="http://schemas.microsoft.com/office/powerpoint/2010/main" val="2549718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3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In der Interaktion wurden bereits einige Ideen ausgetauscht, Sie können nun Folie 33 bis 35 nutzen, um bisher nicht genannte Maßnahmen zu besprechen. Wichtig: Verstehen Sie die Hitzeschutzmaßnahmen als Werkzeugkasten, aus dem Sie sich bedienen können. Niemand muss all das umsetzen, aber alles, was wir tun, ist gut!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p>
          <a:p>
            <a:pPr marL="0" lvl="0" indent="0">
              <a:buNone/>
            </a:pPr>
            <a:endParaRPr lang="de-DE" b="1" dirty="0"/>
          </a:p>
          <a:p>
            <a:pPr marL="0" lvl="0" indent="0">
              <a:buNone/>
            </a:pPr>
            <a:r>
              <a:rPr lang="de-DE" b="1" dirty="0"/>
              <a:t>Kälteinseln schaffen und/oder kennzeichnen</a:t>
            </a:r>
          </a:p>
          <a:p>
            <a:pPr marL="171450" lvl="0" indent="-171450">
              <a:buFont typeface="Arial" panose="020B0604020202020204" pitchFamily="34" charset="0"/>
              <a:buChar char="•"/>
            </a:pPr>
            <a:r>
              <a:rPr lang="de-DE" dirty="0"/>
              <a:t>Öffentliche kühle Räume, die in Hitzezeiten von der Allgemeinheit zur Abkühlung aufgesucht werden können</a:t>
            </a:r>
          </a:p>
          <a:p>
            <a:pPr marL="171450" lvl="0" indent="-171450">
              <a:buFont typeface="Arial" panose="020B0604020202020204" pitchFamily="34" charset="0"/>
              <a:buChar char="•"/>
            </a:pPr>
            <a:r>
              <a:rPr lang="de-DE" dirty="0"/>
              <a:t>Ein Beispiel hierfür aus den USA: Öffentliche Bibliotheken als Kälteinseln für die Nachbarschaft bei Hitzewellen </a:t>
            </a:r>
            <a:r>
              <a:rPr lang="de-DE" dirty="0">
                <a:sym typeface="Wingdings" panose="05000000000000000000" pitchFamily="2" charset="2"/>
              </a:rPr>
              <a:t> </a:t>
            </a:r>
            <a:r>
              <a:rPr lang="de-DE" dirty="0"/>
              <a:t>häufig die einzigen öffentlichen Räume mit Klimaanlagen in einer Stadt (</a:t>
            </a:r>
            <a:r>
              <a:rPr lang="de-DE" dirty="0">
                <a:highlight>
                  <a:srgbClr val="FFFF00"/>
                </a:highlight>
              </a:rPr>
              <a:t>Quelle: </a:t>
            </a:r>
            <a:r>
              <a:rPr lang="de-DE" dirty="0">
                <a:highlight>
                  <a:srgbClr val="FFFF00"/>
                </a:highlight>
                <a:hlinkClick r:id="rId3"/>
              </a:rPr>
              <a:t>https://urbane-gaerten.de/images/urbane-gaerten/praxisblaetter/2023_02_23_Netzwerkabend_Anstiftung.pdf</a:t>
            </a:r>
            <a:r>
              <a:rPr lang="de-DE" dirty="0">
                <a:highlight>
                  <a:srgbClr val="FFFF00"/>
                </a:highlight>
              </a:rPr>
              <a:t> (S.16); Artikel dazu: </a:t>
            </a:r>
            <a:r>
              <a:rPr lang="de-DE" dirty="0"/>
              <a:t>https://www.hcn.org/articles/north-social-justice-why-investing-in-libraries-is-a-climate-justice-issue/</a:t>
            </a:r>
            <a:r>
              <a:rPr lang="de-DE" dirty="0">
                <a:highlight>
                  <a:srgbClr val="FFFF00"/>
                </a:highlight>
              </a:rPr>
              <a:t>)</a:t>
            </a:r>
          </a:p>
          <a:p>
            <a:pPr marL="171450" lvl="0" indent="-171450">
              <a:buFont typeface="Arial" panose="020B0604020202020204" pitchFamily="34" charset="0"/>
              <a:buChar char="•"/>
            </a:pPr>
            <a:r>
              <a:rPr lang="de-DE" dirty="0">
                <a:highlight>
                  <a:srgbClr val="FFFF00"/>
                </a:highlight>
              </a:rPr>
              <a:t>Aktion „Schattenspender“ des Umweltbundesamtes: </a:t>
            </a:r>
            <a:r>
              <a:rPr lang="de-DE" dirty="0">
                <a:highlight>
                  <a:srgbClr val="FFFF00"/>
                </a:highlight>
                <a:sym typeface="Wingdings" panose="05000000000000000000" pitchFamily="2" charset="2"/>
              </a:rPr>
              <a:t>Neben einer ausführlichen Hitzeknigge bietet das Umweltbundesamt online viel Material an (Sticker, Poster, Flyer etc.), um im eigenen Rahmen über das richtige Verhalten bei Hitze aufzuklären und auf Hilfsangebote – wie eine Schatteninsel - aufmerksam zu machen (Quelle: </a:t>
            </a:r>
            <a:r>
              <a:rPr lang="de-DE" dirty="0">
                <a:sym typeface="Wingdings" panose="05000000000000000000" pitchFamily="2" charset="2"/>
              </a:rPr>
              <a:t>https://www.umweltbundesamt.de/themen/klima-energie/klimafolgen-anpassung/anpassung-an-den-klimawandel/anpassung-auf-kommunaler-ebene/schattenspender-die-mitmach-kampagne-des-uba#der-hitzeknigge-alles-wissenswerte-an-einer-stelle-)</a:t>
            </a:r>
          </a:p>
          <a:p>
            <a:pPr marL="0" lvl="0" indent="0">
              <a:buFont typeface="Arial" panose="020B0604020202020204" pitchFamily="34" charset="0"/>
              <a:buNone/>
            </a:pPr>
            <a:endParaRPr lang="de-DE" dirty="0">
              <a:highlight>
                <a:srgbClr val="FFFF00"/>
              </a:highlight>
            </a:endParaRPr>
          </a:p>
          <a:p>
            <a:pPr marL="0" lvl="0" indent="0">
              <a:buFont typeface="Arial" panose="020B0604020202020204" pitchFamily="34" charset="0"/>
              <a:buNone/>
            </a:pPr>
            <a:r>
              <a:rPr lang="de-DE" b="1" dirty="0">
                <a:highlight>
                  <a:srgbClr val="FFFF00"/>
                </a:highlight>
              </a:rPr>
              <a:t>Hitze-Patenschaft</a:t>
            </a:r>
            <a:br>
              <a:rPr lang="de-DE" b="1" dirty="0">
                <a:highlight>
                  <a:srgbClr val="FFFF00"/>
                </a:highlight>
              </a:rPr>
            </a:br>
            <a:r>
              <a:rPr lang="de-DE" dirty="0">
                <a:highlight>
                  <a:srgbClr val="FFFF00"/>
                </a:highlight>
              </a:rPr>
              <a:t>Beispiel hierfür sind „Bär </a:t>
            </a:r>
            <a:r>
              <a:rPr lang="de-DE" dirty="0" err="1">
                <a:highlight>
                  <a:srgbClr val="FFFF00"/>
                </a:highlight>
              </a:rPr>
              <a:t>meets</a:t>
            </a:r>
            <a:r>
              <a:rPr lang="de-DE" dirty="0">
                <a:highlight>
                  <a:srgbClr val="FFFF00"/>
                </a:highlight>
              </a:rPr>
              <a:t> Adler“ Hitzehelfer: </a:t>
            </a:r>
            <a:r>
              <a:rPr lang="de-DE" dirty="0"/>
              <a:t>https://verein.baer-meets-adler.de/projekt/hitzehelfer-im-wohnquartier/ </a:t>
            </a:r>
            <a:endParaRPr lang="de-DE"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Trinkwasser</a:t>
            </a:r>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Beispiel Aktion „Refill“: </a:t>
            </a:r>
            <a:r>
              <a:rPr lang="de-DE" sz="1200" kern="1200" dirty="0">
                <a:solidFill>
                  <a:schemeClr val="tx1"/>
                </a:solidFill>
                <a:effectLst/>
                <a:latin typeface="+mn-lt"/>
                <a:ea typeface="+mn-ea"/>
                <a:cs typeface="+mn-cs"/>
              </a:rPr>
              <a:t>Viele Cafés und Läden beteiligen sich bereits an der Initiative „Refill“ und bieten an, mitgebrachte Trinkflaschen kostenlos mit Leitungswasser aufzufüllen. Mit Stickern im Schaufenster wird darauf hingewiesen. </a:t>
            </a:r>
            <a:r>
              <a:rPr lang="de-DE" dirty="0"/>
              <a:t>Quelle: https://refill-deutschland.de</a:t>
            </a:r>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11</a:t>
            </a:fld>
            <a:endParaRPr lang="de-DE"/>
          </a:p>
        </p:txBody>
      </p:sp>
    </p:spTree>
    <p:extLst>
      <p:ext uri="{BB962C8B-B14F-4D97-AF65-F5344CB8AC3E}">
        <p14:creationId xmlns:p14="http://schemas.microsoft.com/office/powerpoint/2010/main" val="6476271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3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In der Interaktion wurden bereits einige Ideen ausgetauscht, Sie können nun Folie 33 bis 35 nutzen, um bisher nicht genannte Maßnahmen zu besprechen. Wichtig: Verstehen Sie die Hitzeschutzmaßnahmen als Werkzeugkasten, aus dem Sie sich bedienen können. Niemand </a:t>
            </a:r>
            <a:r>
              <a:rPr lang="de-DE" sz="1200" b="1" kern="1200">
                <a:solidFill>
                  <a:schemeClr val="tx1"/>
                </a:solidFill>
                <a:effectLst/>
                <a:latin typeface="+mn-lt"/>
                <a:ea typeface="+mn-ea"/>
                <a:cs typeface="+mn-cs"/>
              </a:rPr>
              <a:t>muss all </a:t>
            </a:r>
            <a:r>
              <a:rPr lang="de-DE" sz="1200" b="1" kern="1200" dirty="0">
                <a:solidFill>
                  <a:schemeClr val="tx1"/>
                </a:solidFill>
                <a:effectLst/>
                <a:latin typeface="+mn-lt"/>
                <a:ea typeface="+mn-ea"/>
                <a:cs typeface="+mn-cs"/>
              </a:rPr>
              <a:t>das umsetzen, aber alles, was wir tun, ist gut!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a:t>
            </a:r>
          </a:p>
          <a:p>
            <a:pPr marL="0" lvl="0" indent="0">
              <a:buNone/>
            </a:pPr>
            <a:endParaRPr lang="de-DE"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a:solidFill>
                <a:schemeClr val="tx1"/>
              </a:solidFill>
              <a:effectLst/>
              <a:latin typeface="+mn-lt"/>
              <a:ea typeface="+mn-ea"/>
              <a:cs typeface="+mn-cs"/>
            </a:endParaRPr>
          </a:p>
          <a:p>
            <a:endParaRPr lang="de-DE"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12</a:t>
            </a:fld>
            <a:endParaRPr lang="de-DE"/>
          </a:p>
        </p:txBody>
      </p:sp>
    </p:spTree>
    <p:extLst>
      <p:ext uri="{BB962C8B-B14F-4D97-AF65-F5344CB8AC3E}">
        <p14:creationId xmlns:p14="http://schemas.microsoft.com/office/powerpoint/2010/main" val="42849214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1 Minute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Nachdem wir nun verstehen, wie wir uns selbst und andere vor Hitze schützen können, soll es nun darum gehen, wie wir </a:t>
            </a:r>
            <a:r>
              <a:rPr lang="de-DE" sz="1200" b="1" kern="1200" dirty="0">
                <a:solidFill>
                  <a:schemeClr val="tx1"/>
                </a:solidFill>
                <a:effectLst/>
                <a:latin typeface="+mn-lt"/>
                <a:ea typeface="+mn-ea"/>
                <a:cs typeface="+mn-cs"/>
              </a:rPr>
              <a:t>gemeinsam im Netzwerk</a:t>
            </a:r>
            <a:r>
              <a:rPr lang="de-DE" sz="1200" b="0" kern="1200" dirty="0">
                <a:solidFill>
                  <a:schemeClr val="tx1"/>
                </a:solidFill>
                <a:effectLst/>
                <a:latin typeface="+mn-lt"/>
                <a:ea typeface="+mn-ea"/>
                <a:cs typeface="+mn-cs"/>
              </a:rPr>
              <a:t> in Sachen Hitzeschutz aktiv werden können.</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b="0" dirty="0">
              <a:sym typeface="Wingdings" panose="05000000000000000000" pitchFamily="2" charset="2"/>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13</a:t>
            </a:fld>
            <a:endParaRPr lang="de-DE"/>
          </a:p>
        </p:txBody>
      </p:sp>
    </p:spTree>
    <p:extLst>
      <p:ext uri="{BB962C8B-B14F-4D97-AF65-F5344CB8AC3E}">
        <p14:creationId xmlns:p14="http://schemas.microsoft.com/office/powerpoint/2010/main" val="39308524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der INTERAKTION gesamt circa 10–15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Aufgabe an die Teilnehmenden (gesamt 10–15 Minuten):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1 (5 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Alle Teilnehmenden sollen in einem ersten Schritt </a:t>
            </a:r>
            <a:r>
              <a:rPr lang="de-DE" sz="1200" b="1" kern="1200" dirty="0">
                <a:solidFill>
                  <a:schemeClr val="tx1"/>
                </a:solidFill>
                <a:effectLst/>
                <a:latin typeface="+mn-lt"/>
                <a:ea typeface="+mn-ea"/>
                <a:cs typeface="+mn-cs"/>
              </a:rPr>
              <a:t>in (neuen!) Gruppen von 2–3 Personen </a:t>
            </a:r>
            <a:r>
              <a:rPr lang="de-DE" sz="1200" b="0" kern="1200" dirty="0">
                <a:solidFill>
                  <a:schemeClr val="tx1"/>
                </a:solidFill>
                <a:effectLst/>
                <a:latin typeface="+mn-lt"/>
                <a:ea typeface="+mn-ea"/>
                <a:cs typeface="+mn-cs"/>
              </a:rPr>
              <a:t>überlegen: </a:t>
            </a:r>
            <a:r>
              <a:rPr lang="de-DE" sz="1200" dirty="0">
                <a:solidFill>
                  <a:schemeClr val="bg1"/>
                </a:solidFill>
              </a:rPr>
              <a:t>Welche Ideen haben Sie, um </a:t>
            </a:r>
            <a:r>
              <a:rPr lang="de-DE" sz="1200" b="1" dirty="0">
                <a:solidFill>
                  <a:schemeClr val="bg1"/>
                </a:solidFill>
              </a:rPr>
              <a:t>gemeinsam in Ihrer Nachbarschaft </a:t>
            </a:r>
            <a:r>
              <a:rPr lang="de-DE" sz="1200" dirty="0">
                <a:solidFill>
                  <a:schemeClr val="bg1"/>
                </a:solidFill>
              </a:rPr>
              <a:t>den Hitzeschutz voranzutreiben?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bg1"/>
                </a:solidFill>
                <a:effectLst/>
                <a:latin typeface="+mn-lt"/>
                <a:ea typeface="+mn-ea"/>
                <a:cs typeface="+mn-cs"/>
              </a:rPr>
              <a:t>Die Ideen schreiben die Teilnehmenden auf (idealerweise pinke) Post-</a:t>
            </a:r>
            <a:r>
              <a:rPr lang="de-DE" sz="1200" b="0" kern="1200" dirty="0" err="1">
                <a:solidFill>
                  <a:schemeClr val="bg1"/>
                </a:solidFill>
                <a:effectLst/>
                <a:latin typeface="+mn-lt"/>
                <a:ea typeface="+mn-ea"/>
                <a:cs typeface="+mn-cs"/>
              </a:rPr>
              <a:t>its</a:t>
            </a:r>
            <a:r>
              <a:rPr lang="de-DE" sz="1200" b="0" kern="1200" dirty="0">
                <a:solidFill>
                  <a:schemeClr val="bg1"/>
                </a:solidFill>
                <a:effectLst/>
                <a:latin typeface="+mn-lt"/>
                <a:ea typeface="+mn-ea"/>
                <a:cs typeface="+mn-cs"/>
              </a:rPr>
              <a:t> (immer </a:t>
            </a:r>
            <a:r>
              <a:rPr lang="de-DE" sz="1200" b="1" kern="1200" dirty="0">
                <a:solidFill>
                  <a:schemeClr val="bg1"/>
                </a:solidFill>
                <a:effectLst/>
                <a:latin typeface="+mn-lt"/>
                <a:ea typeface="+mn-ea"/>
                <a:cs typeface="+mn-cs"/>
              </a:rPr>
              <a:t>nur eine Maßnahme pro Post-</a:t>
            </a:r>
            <a:r>
              <a:rPr lang="de-DE" sz="1200" b="1" kern="1200" dirty="0" err="1">
                <a:solidFill>
                  <a:schemeClr val="bg1"/>
                </a:solidFill>
                <a:effectLst/>
                <a:latin typeface="+mn-lt"/>
                <a:ea typeface="+mn-ea"/>
                <a:cs typeface="+mn-cs"/>
              </a:rPr>
              <a:t>it</a:t>
            </a:r>
            <a:r>
              <a:rPr lang="de-DE" sz="1200" b="0" kern="1200" dirty="0">
                <a:solidFill>
                  <a:schemeClr val="bg1"/>
                </a:solidFill>
                <a:effectLst/>
                <a:latin typeface="+mn-lt"/>
                <a:ea typeface="+mn-ea"/>
                <a:cs typeface="+mn-cs"/>
              </a:rPr>
              <a:t>)</a:t>
            </a:r>
            <a:endParaRPr lang="de-DE"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2 </a:t>
            </a:r>
            <a:r>
              <a:rPr lang="de-DE" sz="1200" b="1" kern="1200">
                <a:solidFill>
                  <a:schemeClr val="tx1"/>
                </a:solidFill>
                <a:effectLst/>
                <a:latin typeface="+mn-lt"/>
                <a:ea typeface="+mn-ea"/>
                <a:cs typeface="+mn-cs"/>
              </a:rPr>
              <a:t>(5–10 </a:t>
            </a:r>
            <a:r>
              <a:rPr lang="de-DE" sz="1200" b="1" kern="1200" dirty="0">
                <a:solidFill>
                  <a:schemeClr val="tx1"/>
                </a:solidFill>
                <a:effectLst/>
                <a:latin typeface="+mn-lt"/>
                <a:ea typeface="+mn-ea"/>
                <a:cs typeface="+mn-cs"/>
              </a:rPr>
              <a:t>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Die Frage wird nun im Plenum beantwortet: Bitten Sie nacheinander pro Gruppe eine Person nach vorne, um die </a:t>
            </a:r>
            <a:r>
              <a:rPr lang="de-DE" sz="1200" b="1" kern="1200" dirty="0">
                <a:solidFill>
                  <a:schemeClr val="tx1"/>
                </a:solidFill>
                <a:effectLst/>
                <a:latin typeface="+mn-lt"/>
                <a:ea typeface="+mn-ea"/>
                <a:cs typeface="+mn-cs"/>
              </a:rPr>
              <a:t>Ideen der Gruppe zu nennen </a:t>
            </a:r>
            <a:r>
              <a:rPr lang="de-DE" sz="1200" b="0" kern="1200" dirty="0">
                <a:solidFill>
                  <a:schemeClr val="tx1"/>
                </a:solidFill>
                <a:effectLst/>
                <a:latin typeface="+mn-lt"/>
                <a:ea typeface="+mn-ea"/>
                <a:cs typeface="+mn-cs"/>
              </a:rPr>
              <a:t>und dann in den </a:t>
            </a:r>
            <a:r>
              <a:rPr lang="de-DE" sz="1200" b="1" kern="1200" dirty="0">
                <a:solidFill>
                  <a:schemeClr val="tx1"/>
                </a:solidFill>
                <a:effectLst/>
                <a:latin typeface="+mn-lt"/>
                <a:ea typeface="+mn-ea"/>
                <a:cs typeface="+mn-cs"/>
              </a:rPr>
              <a:t>äußeren Kreis („Gemeinsam aktiv werden“) auf dem Interaktionsplakat </a:t>
            </a:r>
            <a:r>
              <a:rPr lang="de-DE" sz="1200" b="0" kern="1200" dirty="0">
                <a:solidFill>
                  <a:schemeClr val="tx1"/>
                </a:solidFill>
                <a:effectLst/>
                <a:latin typeface="+mn-lt"/>
                <a:ea typeface="+mn-ea"/>
                <a:cs typeface="+mn-cs"/>
              </a:rPr>
              <a:t>zu kleben. Wenn sich Ideen doppeln, können diese übersprungen werden.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dirty="0">
                <a:solidFill>
                  <a:schemeClr val="bg1"/>
                </a:solidFill>
              </a:rPr>
              <a:t>ACHTUNG: </a:t>
            </a:r>
            <a:r>
              <a:rPr lang="de-DE" sz="1200" b="0" dirty="0">
                <a:solidFill>
                  <a:schemeClr val="bg1"/>
                </a:solidFill>
              </a:rPr>
              <a:t>Wenn ein Vorschlag nicht in diese Kategorie passt, muss es in einen der anderen Kreise auf dem Plakat sortiert werden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kern="1200" dirty="0">
                <a:solidFill>
                  <a:schemeClr val="tx1"/>
                </a:solidFill>
                <a:effectLst/>
                <a:latin typeface="+mn-lt"/>
                <a:ea typeface="+mn-ea"/>
                <a:cs typeface="+mn-cs"/>
                <a:sym typeface="Wingdings" panose="05000000000000000000" pitchFamily="2" charset="2"/>
              </a:rPr>
              <a:t>Im Folgenden erhalten die Teilnehmenden durch Sie weitere Anregungen um gemeinsam aktiv zu werden (Folie 38 bis Folie 42). Konzentrieren Sie sich hier auf die Punkte, die nicht ohnehin gerade schon besprochen wurden.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14</a:t>
            </a:fld>
            <a:endParaRPr lang="de-DE"/>
          </a:p>
        </p:txBody>
      </p:sp>
    </p:spTree>
    <p:extLst>
      <p:ext uri="{BB962C8B-B14F-4D97-AF65-F5344CB8AC3E}">
        <p14:creationId xmlns:p14="http://schemas.microsoft.com/office/powerpoint/2010/main" val="26725596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3 Minuten</a:t>
            </a:r>
          </a:p>
          <a:p>
            <a:endParaRPr lang="de-DE" sz="1200" b="1" kern="1200" dirty="0">
              <a:solidFill>
                <a:schemeClr val="tx1"/>
              </a:solidFill>
              <a:effectLst/>
              <a:latin typeface="+mn-lt"/>
              <a:ea typeface="+mn-ea"/>
              <a:cs typeface="+mn-cs"/>
            </a:endParaRPr>
          </a:p>
          <a:p>
            <a:r>
              <a:rPr lang="de-DE" sz="1200" b="0" kern="1200" dirty="0">
                <a:solidFill>
                  <a:schemeClr val="tx1"/>
                </a:solidFill>
                <a:effectLst/>
                <a:latin typeface="+mn-lt"/>
                <a:ea typeface="+mn-ea"/>
                <a:cs typeface="+mn-cs"/>
              </a:rPr>
              <a:t>Ein erster Schritt sollte sein, die eigenen Verantwortungsbereiche und deren Besonderheiten zu erkennen. </a:t>
            </a:r>
          </a:p>
          <a:p>
            <a:r>
              <a:rPr lang="de-DE" sz="1200" b="0" kern="1200" dirty="0">
                <a:solidFill>
                  <a:schemeClr val="tx1"/>
                </a:solidFill>
                <a:effectLst/>
                <a:latin typeface="+mn-lt"/>
                <a:ea typeface="+mn-ea"/>
                <a:cs typeface="+mn-cs"/>
              </a:rPr>
              <a:t>Im nächsten Schritt sollte es darum gehen, sich aktiv mit dem Netzwerk zu beschäftigen: Welche Personen(gruppen) werden benötigt, um sinnvoll handeln zu können? Gibt es bereits bestehende Netzwerke, die genutzt werden können? Und wie kann sich das Netzwerk organisieren?</a:t>
            </a:r>
          </a:p>
          <a:p>
            <a:endParaRPr lang="de-DE" sz="1200" b="0" kern="1200" dirty="0">
              <a:solidFill>
                <a:schemeClr val="tx1"/>
              </a:solidFill>
              <a:effectLst/>
              <a:latin typeface="+mn-lt"/>
              <a:ea typeface="+mn-ea"/>
              <a:cs typeface="+mn-cs"/>
            </a:endParaRPr>
          </a:p>
          <a:p>
            <a:r>
              <a:rPr lang="de-DE" sz="1200" b="0" kern="1200" dirty="0">
                <a:solidFill>
                  <a:schemeClr val="tx1"/>
                </a:solidFill>
                <a:effectLst/>
                <a:latin typeface="+mn-lt"/>
                <a:ea typeface="+mn-ea"/>
                <a:cs typeface="+mn-cs"/>
              </a:rPr>
              <a:t>Die Fragen auf der Folie helfen, bei diesen Schritten reflektiert vorzugehen.</a:t>
            </a:r>
          </a:p>
        </p:txBody>
      </p:sp>
      <p:sp>
        <p:nvSpPr>
          <p:cNvPr id="4" name="Foliennummernplatzhalter 3"/>
          <p:cNvSpPr>
            <a:spLocks noGrp="1"/>
          </p:cNvSpPr>
          <p:nvPr>
            <p:ph type="sldNum" sz="quarter" idx="5"/>
          </p:nvPr>
        </p:nvSpPr>
        <p:spPr/>
        <p:txBody>
          <a:bodyPr/>
          <a:lstStyle/>
          <a:p>
            <a:fld id="{07B18B81-8FC0-F947-8EAB-682759876212}" type="slidenum">
              <a:rPr lang="de-DE" smtClean="0"/>
              <a:t>15</a:t>
            </a:fld>
            <a:endParaRPr lang="de-DE"/>
          </a:p>
        </p:txBody>
      </p:sp>
    </p:spTree>
    <p:extLst>
      <p:ext uri="{BB962C8B-B14F-4D97-AF65-F5344CB8AC3E}">
        <p14:creationId xmlns:p14="http://schemas.microsoft.com/office/powerpoint/2010/main" val="3182649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1 Minute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tx1"/>
                </a:solidFill>
                <a:effectLst/>
                <a:latin typeface="+mn-lt"/>
                <a:ea typeface="+mn-ea"/>
                <a:cs typeface="+mn-cs"/>
              </a:rPr>
              <a:t>Die nächste Hitzewelle kommt auf jeden Fall! Wie können wir dann besser vorbereitet sein? Es ist sinnvoll, bereits VOR der nächsten Hitze aktiv zu werden und Pläne zu entwickeln, die dann – im Hitzefall – greifen können.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a:solidFill>
                  <a:schemeClr val="tx1"/>
                </a:solidFill>
                <a:effectLst/>
                <a:latin typeface="+mn-lt"/>
                <a:ea typeface="+mn-ea"/>
                <a:cs typeface="+mn-cs"/>
              </a:rPr>
              <a:t>Hierfür ist eine erste Reflektion im Netzwerk wichtig: Was lief in der letzten Hitzewelle gut, was nicht? Was lernen wir daraus für die Zukunft?</a:t>
            </a:r>
          </a:p>
          <a:p>
            <a:pPr marL="0" indent="0">
              <a:buFontTx/>
              <a:buNone/>
            </a:pPr>
            <a:endParaRPr lang="de-DE" sz="4000" dirty="0"/>
          </a:p>
          <a:p>
            <a:endParaRPr lang="de-DE" sz="4000"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16</a:t>
            </a:fld>
            <a:endParaRPr lang="de-DE"/>
          </a:p>
        </p:txBody>
      </p:sp>
    </p:spTree>
    <p:extLst>
      <p:ext uri="{BB962C8B-B14F-4D97-AF65-F5344CB8AC3E}">
        <p14:creationId xmlns:p14="http://schemas.microsoft.com/office/powerpoint/2010/main" val="2231325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2 Minuten</a:t>
            </a:r>
          </a:p>
          <a:p>
            <a:pPr marL="0" indent="0">
              <a:buFont typeface="Arial" panose="020B0604020202020204" pitchFamily="34" charset="0"/>
              <a:buNone/>
            </a:pPr>
            <a:endParaRPr lang="de-DE" sz="1200" dirty="0">
              <a:solidFill>
                <a:schemeClr val="tx1">
                  <a:lumMod val="85000"/>
                  <a:lumOff val="15000"/>
                </a:schemeClr>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de-DE" sz="1200" b="0" dirty="0">
                <a:solidFill>
                  <a:schemeClr val="tx1">
                    <a:lumMod val="85000"/>
                    <a:lumOff val="15000"/>
                  </a:schemeClr>
                </a:solidFill>
                <a:latin typeface="Arial" panose="020B0604020202020204" pitchFamily="34" charset="0"/>
                <a:cs typeface="Arial" panose="020B0604020202020204" pitchFamily="34" charset="0"/>
              </a:rPr>
              <a:t>Auf dieser Folie finden Sie Ideen für Maßnahmen, die in der Vorbereitung eher wenig Arbeitsaufwand mit sich bringen und im Falle einer Hitzewelle schnell herangezogen und umgesetzt werden können.</a:t>
            </a:r>
          </a:p>
          <a:p>
            <a:pPr marL="0" indent="0">
              <a:buFont typeface="Arial" panose="020B0604020202020204" pitchFamily="34" charset="0"/>
              <a:buNone/>
            </a:pPr>
            <a:endParaRPr lang="de-DE" sz="1200" b="0" dirty="0">
              <a:solidFill>
                <a:schemeClr val="tx1">
                  <a:lumMod val="85000"/>
                  <a:lumOff val="1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b="0" dirty="0">
                <a:solidFill>
                  <a:schemeClr val="tx1">
                    <a:lumMod val="85000"/>
                    <a:lumOff val="15000"/>
                  </a:schemeClr>
                </a:solidFill>
                <a:latin typeface="Arial" panose="020B0604020202020204" pitchFamily="34" charset="0"/>
                <a:cs typeface="Arial" panose="020B0604020202020204" pitchFamily="34" charset="0"/>
              </a:rPr>
              <a:t>Kommunikationskaskade: Wer informiert wen über bevorstehende Hitzewelle und richtiges Handeln? Welche vulnerablen Gruppen müssen wir hier erreichen?</a:t>
            </a:r>
          </a:p>
          <a:p>
            <a:pPr marL="171450" indent="-171450">
              <a:buFont typeface="Arial" panose="020B0604020202020204" pitchFamily="34" charset="0"/>
              <a:buChar char="•"/>
            </a:pPr>
            <a:r>
              <a:rPr lang="de-DE" sz="1200" b="0" dirty="0">
                <a:solidFill>
                  <a:schemeClr val="tx1">
                    <a:lumMod val="85000"/>
                    <a:lumOff val="15000"/>
                  </a:schemeClr>
                </a:solidFill>
                <a:latin typeface="Arial" panose="020B0604020202020204" pitchFamily="34" charset="0"/>
                <a:cs typeface="Arial" panose="020B0604020202020204" pitchFamily="34" charset="0"/>
              </a:rPr>
              <a:t>Aushänge und Auslage: z. B. Infos zum richtigen Verhalten bei Hitze; Aufrufe, </a:t>
            </a:r>
            <a:r>
              <a:rPr lang="de-DE" sz="1200" b="0" dirty="0" err="1">
                <a:solidFill>
                  <a:schemeClr val="tx1">
                    <a:lumMod val="85000"/>
                    <a:lumOff val="15000"/>
                  </a:schemeClr>
                </a:solidFill>
                <a:latin typeface="Arial" panose="020B0604020202020204" pitchFamily="34" charset="0"/>
                <a:cs typeface="Arial" panose="020B0604020202020204" pitchFamily="34" charset="0"/>
              </a:rPr>
              <a:t>Medikamentierung</a:t>
            </a:r>
            <a:r>
              <a:rPr lang="de-DE" sz="1200" b="0" dirty="0">
                <a:solidFill>
                  <a:schemeClr val="tx1">
                    <a:lumMod val="85000"/>
                    <a:lumOff val="15000"/>
                  </a:schemeClr>
                </a:solidFill>
                <a:latin typeface="Arial" panose="020B0604020202020204" pitchFamily="34" charset="0"/>
                <a:cs typeface="Arial" panose="020B0604020202020204" pitchFamily="34" charset="0"/>
              </a:rPr>
              <a:t> zu besprechen; Trinkerinnerungen…</a:t>
            </a:r>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17</a:t>
            </a:fld>
            <a:endParaRPr lang="de-DE"/>
          </a:p>
        </p:txBody>
      </p:sp>
    </p:spTree>
    <p:extLst>
      <p:ext uri="{BB962C8B-B14F-4D97-AF65-F5344CB8AC3E}">
        <p14:creationId xmlns:p14="http://schemas.microsoft.com/office/powerpoint/2010/main" val="14926807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2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Auf dieser Folie finden Sie Anregungen für Maßnahmen, die mehr Vorlauf benötigen, die aber langfristig hilfreich für den Umgang mit Hitze in Ihrem Netzwerk sind.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171450" indent="-171450">
              <a:buFont typeface="Arial" panose="020B0604020202020204" pitchFamily="34" charset="0"/>
              <a:buChar char="•"/>
            </a:pPr>
            <a:r>
              <a:rPr lang="de-DE" sz="1200" dirty="0"/>
              <a:t>Hitzeplan: Hier können Sie alle Ihre Maßnahmen (auch die kurzfristigen, siehe vorherige Folie) verschriftlichen. Dies macht Sinn für Netzwerke aller Art (Arbeitskontext, Pflegeeinrichtungen, Nachbarschaft etc.). Den Hitzeplan teilen Sie dann mit allen Personen in diesem Netzwerk, sodass im Hitzefall alle über die Maßnahmen informiert sind.</a:t>
            </a:r>
          </a:p>
          <a:p>
            <a:pPr marL="171450" indent="-171450">
              <a:buFont typeface="Arial" panose="020B0604020202020204" pitchFamily="34" charset="0"/>
              <a:buChar char="•"/>
            </a:pPr>
            <a:endParaRPr lang="de-DE" sz="1200"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18</a:t>
            </a:fld>
            <a:endParaRPr lang="de-DE"/>
          </a:p>
        </p:txBody>
      </p:sp>
    </p:spTree>
    <p:extLst>
      <p:ext uri="{BB962C8B-B14F-4D97-AF65-F5344CB8AC3E}">
        <p14:creationId xmlns:p14="http://schemas.microsoft.com/office/powerpoint/2010/main" val="20697776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2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Wie geht es jetzt weiter? Um aus der Theorie in die Praxis zu kommen, gibt es viele hilfreiche Quellen und Werkzeuge.</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Besonders nützliche Materialien, um entsprechend der vorherigen Folien aktiv zu werden, sind im Info-Handout für Sie zusammengetragen (dieses haben die Teilnehmenden vorab per E-Mail erhalten).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Eine Quelle, die wir besonders ans Herz legen wollen, ist </a:t>
            </a:r>
            <a:r>
              <a:rPr lang="de-DE" sz="1200" b="1" kern="1200" dirty="0">
                <a:solidFill>
                  <a:schemeClr val="tx1"/>
                </a:solidFill>
                <a:effectLst/>
                <a:latin typeface="+mn-lt"/>
                <a:ea typeface="+mn-ea"/>
                <a:cs typeface="+mn-cs"/>
              </a:rPr>
              <a:t>Hitzeservice.de - </a:t>
            </a:r>
            <a:r>
              <a:rPr lang="de-DE" sz="1200" b="0" dirty="0"/>
              <a:t>Das </a:t>
            </a:r>
            <a:r>
              <a:rPr lang="de-DE" sz="1200" b="0" dirty="0" err="1"/>
              <a:t>HitzeService</a:t>
            </a:r>
            <a:r>
              <a:rPr lang="de-DE" sz="1200" b="0" dirty="0"/>
              <a:t>-Portal ist entstanden im Projekt „</a:t>
            </a:r>
            <a:r>
              <a:rPr lang="de-DE" sz="1200" b="0" dirty="0" err="1"/>
              <a:t>HitzeService</a:t>
            </a:r>
            <a:r>
              <a:rPr lang="de-DE" sz="1200" b="0" dirty="0"/>
              <a:t> statt Hitzestress – was brauchen Kommunen?“, das von Oktober 2021 bis Mai 2023 im Auftrag des Bundesministeriums für Gesundheit durchgeführt wurde. Ziel des Projektes ist es, Kommunen über Maßnahmen des Gesundheitsschutzes bei Hitze zu informieren und sie zur Entwicklung und Umsetzung eigener Maßnahmen anzuregen. Auf der Website finden Sie: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Infos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sym typeface="Wingdings" panose="05000000000000000000" pitchFamily="2" charset="2"/>
              </a:rPr>
              <a:t>Toolbox mit Maßnahmen für die eigene Kommune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sym typeface="Wingdings" panose="05000000000000000000" pitchFamily="2" charset="2"/>
              </a:rPr>
              <a:t>Empfehlungen für Hitzepläne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sym typeface="Wingdings" panose="05000000000000000000" pitchFamily="2" charset="2"/>
              </a:rPr>
              <a:t>Kommunikationsleitfäden, um vulnerable Gruppen zu erreichen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0" kern="1200" dirty="0">
              <a:solidFill>
                <a:schemeClr val="tx1"/>
              </a:solidFill>
              <a:effectLst/>
              <a:latin typeface="+mn-lt"/>
              <a:ea typeface="+mn-ea"/>
              <a:cs typeface="+mn-cs"/>
              <a:sym typeface="Wingdings" panose="05000000000000000000" pitchFamily="2" charset="2"/>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19</a:t>
            </a:fld>
            <a:endParaRPr lang="de-DE"/>
          </a:p>
        </p:txBody>
      </p:sp>
    </p:spTree>
    <p:extLst>
      <p:ext uri="{BB962C8B-B14F-4D97-AF65-F5344CB8AC3E}">
        <p14:creationId xmlns:p14="http://schemas.microsoft.com/office/powerpoint/2010/main" val="3714374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r>
              <a:rPr lang="de-DE" sz="1200" b="1" kern="1200" dirty="0">
                <a:solidFill>
                  <a:schemeClr val="tx1"/>
                </a:solidFill>
                <a:effectLst/>
                <a:latin typeface="+mn-lt"/>
                <a:ea typeface="+mn-ea"/>
                <a:cs typeface="+mn-cs"/>
              </a:rPr>
              <a:t>MODERATION: Dauer circa 2 Minuten</a:t>
            </a:r>
          </a:p>
          <a:p>
            <a:pPr marL="0" indent="0">
              <a:buFont typeface="Arial" panose="020B0604020202020204" pitchFamily="34" charset="0"/>
              <a:buNone/>
            </a:pPr>
            <a:endParaRPr lang="de-DE" sz="1200" b="1" kern="1200" dirty="0">
              <a:solidFill>
                <a:schemeClr val="tx1"/>
              </a:solidFill>
              <a:effectLst/>
              <a:latin typeface="+mn-lt"/>
              <a:ea typeface="+mn-ea"/>
              <a:cs typeface="+mn-cs"/>
            </a:endParaRPr>
          </a:p>
          <a:p>
            <a:pPr marL="0" indent="0">
              <a:buFont typeface="Arial" panose="020B0604020202020204" pitchFamily="34" charset="0"/>
              <a:buNone/>
            </a:pPr>
            <a:r>
              <a:rPr lang="de-DE" sz="1200" kern="1200" dirty="0">
                <a:solidFill>
                  <a:schemeClr val="tx1"/>
                </a:solidFill>
                <a:effectLst/>
                <a:latin typeface="+mn-lt"/>
                <a:ea typeface="+mn-ea"/>
                <a:cs typeface="+mn-cs"/>
              </a:rPr>
              <a:t>Seit 2005 gibt der Deutsche Wetterdienst </a:t>
            </a:r>
            <a:r>
              <a:rPr lang="de-DE" sz="1200" b="0" kern="1200" dirty="0">
                <a:solidFill>
                  <a:schemeClr val="tx1"/>
                </a:solidFill>
                <a:effectLst/>
                <a:latin typeface="+mn-lt"/>
                <a:ea typeface="+mn-ea"/>
                <a:cs typeface="+mn-cs"/>
              </a:rPr>
              <a:t>auf Kreisebene </a:t>
            </a:r>
            <a:r>
              <a:rPr lang="de-DE" sz="1200" kern="1200" dirty="0">
                <a:solidFill>
                  <a:schemeClr val="tx1"/>
                </a:solidFill>
                <a:effectLst/>
                <a:latin typeface="+mn-lt"/>
                <a:ea typeface="+mn-ea"/>
                <a:cs typeface="+mn-cs"/>
              </a:rPr>
              <a:t>Hitzewarnungen heraus. Sie erhalten die Warnungen bis 10 Uhr morgens des entsprechenden Tags; Hitzewarnungen sind in zwei Warnstufen unterteilt:</a:t>
            </a:r>
          </a:p>
          <a:p>
            <a:br>
              <a:rPr lang="de-DE" b="1" dirty="0"/>
            </a:br>
            <a:r>
              <a:rPr lang="de-DE" sz="1200" b="1" kern="1200" dirty="0">
                <a:solidFill>
                  <a:schemeClr val="tx1"/>
                </a:solidFill>
                <a:effectLst/>
                <a:latin typeface="+mn-lt"/>
                <a:ea typeface="+mn-ea"/>
                <a:cs typeface="+mn-cs"/>
              </a:rPr>
              <a:t>Warnstufe 1 </a:t>
            </a:r>
            <a:r>
              <a:rPr lang="de-DE" sz="1200" kern="1200" dirty="0">
                <a:solidFill>
                  <a:schemeClr val="tx1"/>
                </a:solidFill>
                <a:effectLst/>
                <a:latin typeface="+mn-lt"/>
                <a:ea typeface="+mn-ea"/>
                <a:cs typeface="+mn-cs"/>
              </a:rPr>
              <a:t>– „Starke Wärmebelastung“: Wird herausgegeben, wenn die gefühlte Temperatur am frühen Nachmittag bei ca. 32 °C liegt. Dabei gelten die folgenden Kriterien: es wird eine starke Wärmebelastung für mindestens 2 Tage in Folge vorhergesagt und eine ausreichende nächtliche Abkühlung der Wohnräume ist nicht mehr gewährleistet</a:t>
            </a:r>
          </a:p>
          <a:p>
            <a:br>
              <a:rPr lang="de-DE" dirty="0"/>
            </a:br>
            <a:r>
              <a:rPr lang="de-DE" sz="1200" b="1" kern="1200" dirty="0">
                <a:solidFill>
                  <a:schemeClr val="tx1"/>
                </a:solidFill>
                <a:effectLst/>
                <a:latin typeface="+mn-lt"/>
                <a:ea typeface="+mn-ea"/>
                <a:cs typeface="+mn-cs"/>
              </a:rPr>
              <a:t>Warnstufe 2</a:t>
            </a:r>
            <a:r>
              <a:rPr lang="de-DE" sz="1200" kern="1200" dirty="0">
                <a:solidFill>
                  <a:schemeClr val="tx1"/>
                </a:solidFill>
                <a:effectLst/>
                <a:latin typeface="+mn-lt"/>
                <a:ea typeface="+mn-ea"/>
                <a:cs typeface="+mn-cs"/>
              </a:rPr>
              <a:t> – „Extreme Wärmebelastung“: Wird herausgegeben, wenn die gefühlte Temperatur am frühen Nachmittag bei ca. 38 °C liegt. </a:t>
            </a:r>
            <a:br>
              <a:rPr lang="de-DE" dirty="0"/>
            </a:br>
            <a:endParaRPr lang="de-DE" sz="1200" kern="1200" dirty="0">
              <a:solidFill>
                <a:schemeClr val="tx1"/>
              </a:solidFill>
              <a:effectLst/>
              <a:latin typeface="+mn-lt"/>
              <a:ea typeface="+mn-ea"/>
              <a:cs typeface="+mn-cs"/>
            </a:endParaRPr>
          </a:p>
          <a:p>
            <a:r>
              <a:rPr lang="de-DE" sz="1200" b="1" kern="1200" dirty="0">
                <a:solidFill>
                  <a:schemeClr val="tx1"/>
                </a:solidFill>
                <a:effectLst/>
                <a:latin typeface="+mn-lt"/>
                <a:ea typeface="+mn-ea"/>
                <a:cs typeface="+mn-cs"/>
              </a:rPr>
              <a:t>Wie wird gewarnt? </a:t>
            </a:r>
            <a:r>
              <a:rPr lang="de-DE" sz="1200" kern="1200" dirty="0">
                <a:solidFill>
                  <a:schemeClr val="tx1"/>
                </a:solidFill>
                <a:effectLst/>
                <a:latin typeface="+mn-lt"/>
                <a:ea typeface="+mn-ea"/>
                <a:cs typeface="+mn-cs"/>
              </a:rPr>
              <a:t>Mit den Worten des Deutschen Wetterdienstes: „Wärmebelastung ist nicht nur von der Lufttemperatur abhängig und lässt sich daher nicht alleine am Thermometer ablesen.“ </a:t>
            </a:r>
            <a:r>
              <a:rPr lang="de-DE" sz="1200" kern="1200" dirty="0">
                <a:solidFill>
                  <a:schemeClr val="tx1"/>
                </a:solidFill>
                <a:effectLst/>
                <a:latin typeface="+mn-lt"/>
                <a:ea typeface="+mn-ea"/>
                <a:cs typeface="+mn-cs"/>
                <a:sym typeface="Wingdings" panose="05000000000000000000" pitchFamily="2" charset="2"/>
              </a:rPr>
              <a:t> </a:t>
            </a:r>
            <a:r>
              <a:rPr lang="de-DE" sz="1200" kern="1200" dirty="0">
                <a:solidFill>
                  <a:schemeClr val="tx1"/>
                </a:solidFill>
                <a:effectLst/>
                <a:latin typeface="+mn-lt"/>
                <a:ea typeface="+mn-ea"/>
                <a:cs typeface="+mn-cs"/>
              </a:rPr>
              <a:t>Daher wird in der Hitzewarnung die gefühlte Temperatur als Referenzwert herangezogen. In die Berechnung der gefühlten Temperatur gehen die folgenden Parameter ein: Lufttemperatur, Luftfeuchtigkeit (bei einer hohen Luftfeuchtigkeit ist das Verdunsten des Schweißes erschwert), Strahlungstemperatur (die zusätzliche Erwärmung der Haut), Windgeschwindigkeit (Abtransport der Wärme)</a:t>
            </a:r>
          </a:p>
          <a:p>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In der Warn-App können Push-Benachrichtigungen (Warnungen bei Hitze) eingestellt werden und es gibt einen Hinweis, welche Verhaltensweisen empfohlen werden. </a:t>
            </a:r>
            <a:endParaRPr lang="de-DE" sz="1200" kern="1200" dirty="0">
              <a:solidFill>
                <a:schemeClr val="tx1"/>
              </a:solidFill>
              <a:effectLst/>
              <a:latin typeface="+mn-lt"/>
              <a:ea typeface="+mn-ea"/>
              <a:cs typeface="+mn-cs"/>
            </a:endParaRPr>
          </a:p>
          <a:p>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Sie können sich selbstverständlich auch auf klassischem Wege informieren und den Wetterbericht in der Tageszeitung oder in Nachrichtensendungen prüfen, ebenso auf Wetterdienst-Webseiten. Alternative Warn-Apps: NINA oder Katwarn</a:t>
            </a:r>
          </a:p>
          <a:p>
            <a:endParaRPr lang="de-DE" sz="1200" kern="1200" dirty="0">
              <a:solidFill>
                <a:schemeClr val="tx1"/>
              </a:solidFill>
              <a:effectLst/>
              <a:latin typeface="+mn-lt"/>
              <a:ea typeface="+mn-ea"/>
              <a:cs typeface="+mn-cs"/>
            </a:endParaRPr>
          </a:p>
          <a:p>
            <a:pPr marL="0" indent="0">
              <a:buFont typeface="Arial" panose="020B0604020202020204" pitchFamily="34" charset="0"/>
              <a:buNone/>
            </a:pPr>
            <a:endParaRPr lang="de-DE" b="0"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2</a:t>
            </a:fld>
            <a:endParaRPr lang="de-DE"/>
          </a:p>
        </p:txBody>
      </p:sp>
    </p:spTree>
    <p:extLst>
      <p:ext uri="{BB962C8B-B14F-4D97-AF65-F5344CB8AC3E}">
        <p14:creationId xmlns:p14="http://schemas.microsoft.com/office/powerpoint/2010/main" val="6253777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3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Abschluss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Offene Fragen aufnehmen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Nochmal Hinweis auf </a:t>
            </a:r>
            <a:r>
              <a:rPr lang="de-DE" sz="1200" kern="1200" dirty="0" err="1">
                <a:solidFill>
                  <a:schemeClr val="tx1"/>
                </a:solidFill>
                <a:effectLst/>
                <a:latin typeface="+mn-lt"/>
                <a:ea typeface="+mn-ea"/>
                <a:cs typeface="+mn-cs"/>
              </a:rPr>
              <a:t>Networkingliste</a:t>
            </a:r>
            <a:endParaRPr lang="de-DE"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Hinweis auf Möglichkeit zum Netzwerken im Anschluss, hier kann auch Diskussionsbedarf gedeckt werden</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Was brauchen Sie noch/wünschen Sie sich, um aktiv zu werden?</a:t>
            </a:r>
          </a:p>
          <a:p>
            <a:pPr marL="171450" indent="-171450">
              <a:buFont typeface="Arial" panose="020B0604020202020204" pitchFamily="34" charset="0"/>
              <a:buChar char="•"/>
            </a:pPr>
            <a:r>
              <a:rPr lang="de-DE" sz="1200" kern="1200" dirty="0">
                <a:solidFill>
                  <a:schemeClr val="tx1"/>
                </a:solidFill>
                <a:effectLst/>
                <a:latin typeface="+mn-lt"/>
                <a:ea typeface="+mn-ea"/>
                <a:cs typeface="+mn-cs"/>
              </a:rPr>
              <a:t>Gibt es jemanden, der/die sich vorstellen kann, ein </a:t>
            </a:r>
            <a:r>
              <a:rPr lang="de-DE" sz="1200" b="1" kern="1200" dirty="0">
                <a:solidFill>
                  <a:schemeClr val="tx1"/>
                </a:solidFill>
                <a:effectLst/>
                <a:latin typeface="+mn-lt"/>
                <a:ea typeface="+mn-ea"/>
                <a:cs typeface="+mn-cs"/>
              </a:rPr>
              <a:t>weiteres Netzwerktreffen in die Wege </a:t>
            </a:r>
            <a:r>
              <a:rPr lang="de-DE" sz="1200" b="0" kern="1200" dirty="0">
                <a:solidFill>
                  <a:schemeClr val="tx1"/>
                </a:solidFill>
                <a:effectLst/>
                <a:latin typeface="+mn-lt"/>
                <a:ea typeface="+mn-ea"/>
                <a:cs typeface="+mn-cs"/>
              </a:rPr>
              <a:t>zu</a:t>
            </a:r>
            <a:r>
              <a:rPr lang="de-DE" sz="1200" b="1" kern="1200" dirty="0">
                <a:solidFill>
                  <a:schemeClr val="tx1"/>
                </a:solidFill>
                <a:effectLst/>
                <a:latin typeface="+mn-lt"/>
                <a:ea typeface="+mn-ea"/>
                <a:cs typeface="+mn-cs"/>
              </a:rPr>
              <a:t> leiten</a:t>
            </a:r>
            <a:r>
              <a:rPr lang="de-DE" sz="1200" kern="1200" dirty="0">
                <a:solidFill>
                  <a:schemeClr val="tx1"/>
                </a:solidFill>
                <a:effectLst/>
                <a:latin typeface="+mn-lt"/>
                <a:ea typeface="+mn-ea"/>
                <a:cs typeface="+mn-cs"/>
              </a:rPr>
              <a:t>?</a:t>
            </a: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kern="1200" dirty="0">
                <a:solidFill>
                  <a:schemeClr val="tx1"/>
                </a:solidFill>
                <a:effectLst/>
                <a:latin typeface="+mn-lt"/>
                <a:ea typeface="+mn-ea"/>
                <a:cs typeface="+mn-cs"/>
                <a:sym typeface="Wingdings" panose="05000000000000000000" pitchFamily="2" charset="2"/>
              </a:rPr>
              <a:t>Zu den folgenden drei Folien (44, 45, 46) müssen Sie nichts sagen. Wir wären Ihnen dankbar, wenn Sie jede der Folien noch kurz zeigen würden, bevor alle gegangen sind.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endParaRPr lang="de-DE" sz="1200" b="0" kern="1200" dirty="0">
              <a:solidFill>
                <a:schemeClr val="tx1"/>
              </a:solidFill>
              <a:effectLst/>
              <a:latin typeface="+mn-lt"/>
              <a:ea typeface="+mn-ea"/>
              <a:cs typeface="+mn-cs"/>
              <a:sym typeface="Wingdings" panose="05000000000000000000" pitchFamily="2" charset="2"/>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20</a:t>
            </a:fld>
            <a:endParaRPr lang="de-DE"/>
          </a:p>
        </p:txBody>
      </p:sp>
    </p:spTree>
    <p:extLst>
      <p:ext uri="{BB962C8B-B14F-4D97-AF65-F5344CB8AC3E}">
        <p14:creationId xmlns:p14="http://schemas.microsoft.com/office/powerpoint/2010/main" val="31167507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21</a:t>
            </a:fld>
            <a:endParaRPr lang="de-DE"/>
          </a:p>
        </p:txBody>
      </p:sp>
    </p:spTree>
    <p:extLst>
      <p:ext uri="{BB962C8B-B14F-4D97-AF65-F5344CB8AC3E}">
        <p14:creationId xmlns:p14="http://schemas.microsoft.com/office/powerpoint/2010/main" val="21523756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22</a:t>
            </a:fld>
            <a:endParaRPr lang="de-DE"/>
          </a:p>
        </p:txBody>
      </p:sp>
    </p:spTree>
    <p:extLst>
      <p:ext uri="{BB962C8B-B14F-4D97-AF65-F5344CB8AC3E}">
        <p14:creationId xmlns:p14="http://schemas.microsoft.com/office/powerpoint/2010/main" val="1488978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 typeface="Arial" panose="020B0604020202020204" pitchFamily="34" charset="0"/>
              <a:buNone/>
            </a:pPr>
            <a:r>
              <a:rPr lang="de-DE" sz="1200" b="1" kern="1200" dirty="0">
                <a:solidFill>
                  <a:schemeClr val="tx1"/>
                </a:solidFill>
                <a:effectLst/>
                <a:latin typeface="+mn-lt"/>
                <a:ea typeface="+mn-ea"/>
                <a:cs typeface="+mn-cs"/>
              </a:rPr>
              <a:t>MODERATION: Dauer circa 1 Minute</a:t>
            </a:r>
          </a:p>
          <a:p>
            <a:pPr marL="0" indent="0">
              <a:buFont typeface="Arial" panose="020B0604020202020204" pitchFamily="34" charset="0"/>
              <a:buNone/>
            </a:pPr>
            <a:endParaRPr lang="de-DE" sz="1200" kern="1200" dirty="0">
              <a:solidFill>
                <a:schemeClr val="tx1"/>
              </a:solidFill>
              <a:effectLst/>
              <a:latin typeface="+mn-lt"/>
              <a:ea typeface="+mn-ea"/>
              <a:cs typeface="+mn-cs"/>
            </a:endParaRPr>
          </a:p>
          <a:p>
            <a:pPr marL="0" indent="0">
              <a:buFont typeface="Arial" panose="020B0604020202020204" pitchFamily="34" charset="0"/>
              <a:buNone/>
            </a:pPr>
            <a:r>
              <a:rPr lang="de-DE" sz="1200" kern="1200" dirty="0">
                <a:solidFill>
                  <a:schemeClr val="tx1"/>
                </a:solidFill>
                <a:effectLst/>
                <a:latin typeface="+mn-lt"/>
                <a:ea typeface="+mn-ea"/>
                <a:cs typeface="+mn-cs"/>
              </a:rPr>
              <a:t>Seit 2017 werden im Warn-Text ältere Menschen (Risikogruppe) und Städter (Wärmeinseleffekt) gezielt angesprochen.</a:t>
            </a:r>
          </a:p>
          <a:p>
            <a:pPr marL="0" indent="0">
              <a:buFont typeface="Arial" panose="020B0604020202020204" pitchFamily="34" charset="0"/>
              <a:buNone/>
            </a:pPr>
            <a:endParaRPr lang="de-DE" sz="1200" kern="1200" dirty="0">
              <a:solidFill>
                <a:schemeClr val="tx1"/>
              </a:solidFill>
              <a:effectLst/>
              <a:latin typeface="+mn-lt"/>
              <a:ea typeface="+mn-ea"/>
              <a:cs typeface="+mn-cs"/>
            </a:endParaRPr>
          </a:p>
          <a:p>
            <a:pPr marL="171450" indent="-171450">
              <a:buFont typeface="Arial" panose="020B0604020202020204" pitchFamily="34" charset="0"/>
              <a:buChar char="•"/>
            </a:pPr>
            <a:r>
              <a:rPr lang="de-DE" sz="1200" kern="1200" dirty="0">
                <a:solidFill>
                  <a:schemeClr val="tx1"/>
                </a:solidFill>
                <a:effectLst/>
                <a:latin typeface="+mn-lt"/>
                <a:ea typeface="+mn-ea"/>
                <a:cs typeface="+mn-cs"/>
              </a:rPr>
              <a:t>Eine extreme Hitzebelastung beginnt bei älteren Menschen bereits ab einer gefühlten Temperatur von 36 °C. Wird dieser Schwellenwert überschritten, wird dies in der Hitzewarnung vermerkt. </a:t>
            </a:r>
          </a:p>
          <a:p>
            <a:pPr marL="171450" indent="-171450">
              <a:buFont typeface="Arial" panose="020B0604020202020204" pitchFamily="34" charset="0"/>
              <a:buChar char="•"/>
            </a:pPr>
            <a:r>
              <a:rPr lang="de-DE" sz="1200" kern="1200" dirty="0">
                <a:solidFill>
                  <a:schemeClr val="tx1"/>
                </a:solidFill>
                <a:effectLst/>
                <a:latin typeface="+mn-lt"/>
                <a:ea typeface="+mn-ea"/>
                <a:cs typeface="+mn-cs"/>
              </a:rPr>
              <a:t>Ist die nächtliche Abkühlung in Städten nicht gewährleistet, wird in der Hitzewarnung darauf hingewiesen.</a:t>
            </a:r>
          </a:p>
          <a:p>
            <a:endParaRPr lang="de-DE" dirty="0"/>
          </a:p>
          <a:p>
            <a:pPr marL="0" indent="0">
              <a:buFont typeface="Arial" panose="020B0604020202020204" pitchFamily="34" charset="0"/>
              <a:buNone/>
            </a:pPr>
            <a:r>
              <a:rPr lang="de-DE" sz="1200" kern="1200" dirty="0">
                <a:solidFill>
                  <a:schemeClr val="tx1"/>
                </a:solidFill>
                <a:effectLst/>
                <a:latin typeface="+mn-lt"/>
                <a:ea typeface="+mn-ea"/>
                <a:cs typeface="+mn-cs"/>
              </a:rPr>
              <a:t>Achtung! Keine Warnung erfolgt, wenn erwartet wird, dass die Nacht gut auskühlt, auch wenn die Warnschwelle tagsüber erreicht wird.</a:t>
            </a:r>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3</a:t>
            </a:fld>
            <a:endParaRPr lang="de-DE"/>
          </a:p>
        </p:txBody>
      </p:sp>
    </p:spTree>
    <p:extLst>
      <p:ext uri="{BB962C8B-B14F-4D97-AF65-F5344CB8AC3E}">
        <p14:creationId xmlns:p14="http://schemas.microsoft.com/office/powerpoint/2010/main" val="2534376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1 Minute</a:t>
            </a:r>
          </a:p>
          <a:p>
            <a:endParaRPr lang="de-DE" dirty="0"/>
          </a:p>
          <a:p>
            <a:r>
              <a:rPr lang="de-DE" dirty="0"/>
              <a:t>Wir wissen nun, wie wir die Gefahr einer Hitzewelle erkennen. Was können wir tun, um </a:t>
            </a:r>
            <a:r>
              <a:rPr lang="de-DE" b="1" dirty="0"/>
              <a:t>uns selbst </a:t>
            </a:r>
            <a:r>
              <a:rPr lang="de-DE" dirty="0"/>
              <a:t>vor der Hitze zu schützen? Es ist wichtig hierüber zu sprechen, da wir nur so auch wissen, wie wir andere bei Hitzewellen unterstützen können.</a:t>
            </a:r>
          </a:p>
        </p:txBody>
      </p:sp>
      <p:sp>
        <p:nvSpPr>
          <p:cNvPr id="4" name="Foliennummernplatzhalter 3"/>
          <p:cNvSpPr>
            <a:spLocks noGrp="1"/>
          </p:cNvSpPr>
          <p:nvPr>
            <p:ph type="sldNum" sz="quarter" idx="5"/>
          </p:nvPr>
        </p:nvSpPr>
        <p:spPr/>
        <p:txBody>
          <a:bodyPr/>
          <a:lstStyle/>
          <a:p>
            <a:fld id="{07B18B81-8FC0-F947-8EAB-682759876212}" type="slidenum">
              <a:rPr lang="de-DE" smtClean="0"/>
              <a:t>4</a:t>
            </a:fld>
            <a:endParaRPr lang="de-DE"/>
          </a:p>
        </p:txBody>
      </p:sp>
    </p:spTree>
    <p:extLst>
      <p:ext uri="{BB962C8B-B14F-4D97-AF65-F5344CB8AC3E}">
        <p14:creationId xmlns:p14="http://schemas.microsoft.com/office/powerpoint/2010/main" val="2759056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der INTERAKTION gesamt circa 10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Aufgabe an die Teilnehmenden (gesamt 8 Minuten):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1 (3 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Alle Teilnehmenden sollen in einem ersten Schritt </a:t>
            </a:r>
            <a:r>
              <a:rPr lang="de-DE" sz="1200" b="1" kern="1200" dirty="0">
                <a:solidFill>
                  <a:schemeClr val="tx1"/>
                </a:solidFill>
                <a:effectLst/>
                <a:latin typeface="+mn-lt"/>
                <a:ea typeface="+mn-ea"/>
                <a:cs typeface="+mn-cs"/>
              </a:rPr>
              <a:t>still für sich selbst </a:t>
            </a:r>
            <a:r>
              <a:rPr lang="de-DE" sz="1200" b="0" kern="1200" dirty="0">
                <a:solidFill>
                  <a:schemeClr val="tx1"/>
                </a:solidFill>
                <a:effectLst/>
                <a:latin typeface="+mn-lt"/>
                <a:ea typeface="+mn-ea"/>
                <a:cs typeface="+mn-cs"/>
              </a:rPr>
              <a:t>überlegen: „</a:t>
            </a:r>
            <a:r>
              <a:rPr lang="de-DE" sz="1200" dirty="0">
                <a:solidFill>
                  <a:schemeClr val="bg1"/>
                </a:solidFill>
              </a:rPr>
              <a:t>Welche Maßnahmen fallen Ihnen ein, mit Hilfe derer Sie sich bei Hitze </a:t>
            </a:r>
            <a:r>
              <a:rPr lang="de-DE" sz="1200" b="1" dirty="0">
                <a:solidFill>
                  <a:schemeClr val="bg1"/>
                </a:solidFill>
                <a:latin typeface="+mn-lt"/>
              </a:rPr>
              <a:t>selbst</a:t>
            </a:r>
            <a:r>
              <a:rPr lang="de-DE" sz="1200" b="1" dirty="0">
                <a:solidFill>
                  <a:schemeClr val="bg1"/>
                </a:solidFill>
              </a:rPr>
              <a:t> schützen </a:t>
            </a:r>
            <a:r>
              <a:rPr lang="de-DE" sz="1200" dirty="0">
                <a:solidFill>
                  <a:schemeClr val="bg1"/>
                </a:solidFill>
              </a:rPr>
              <a:t>können?“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bg1"/>
                </a:solidFill>
                <a:effectLst/>
                <a:latin typeface="+mn-lt"/>
                <a:ea typeface="+mn-ea"/>
                <a:cs typeface="+mn-cs"/>
              </a:rPr>
              <a:t>Die Ideen schreiben die Teilnehmenden auf (idealerweise orangefarbene) Post-</a:t>
            </a:r>
            <a:r>
              <a:rPr lang="de-DE" sz="1200" b="0" kern="1200" dirty="0" err="1">
                <a:solidFill>
                  <a:schemeClr val="bg1"/>
                </a:solidFill>
                <a:effectLst/>
                <a:latin typeface="+mn-lt"/>
                <a:ea typeface="+mn-ea"/>
                <a:cs typeface="+mn-cs"/>
              </a:rPr>
              <a:t>its</a:t>
            </a:r>
            <a:r>
              <a:rPr lang="de-DE" sz="1200" b="0" kern="1200" dirty="0">
                <a:solidFill>
                  <a:schemeClr val="bg1"/>
                </a:solidFill>
                <a:effectLst/>
                <a:latin typeface="+mn-lt"/>
                <a:ea typeface="+mn-ea"/>
                <a:cs typeface="+mn-cs"/>
              </a:rPr>
              <a:t> (immer </a:t>
            </a:r>
            <a:r>
              <a:rPr lang="de-DE" sz="1200" b="1" kern="1200" dirty="0">
                <a:solidFill>
                  <a:schemeClr val="bg1"/>
                </a:solidFill>
                <a:effectLst/>
                <a:latin typeface="+mn-lt"/>
                <a:ea typeface="+mn-ea"/>
                <a:cs typeface="+mn-cs"/>
              </a:rPr>
              <a:t>nur eine Maßnahme pro Post-</a:t>
            </a:r>
            <a:r>
              <a:rPr lang="de-DE" sz="1200" b="1" kern="1200" dirty="0" err="1">
                <a:solidFill>
                  <a:schemeClr val="bg1"/>
                </a:solidFill>
                <a:effectLst/>
                <a:latin typeface="+mn-lt"/>
                <a:ea typeface="+mn-ea"/>
                <a:cs typeface="+mn-cs"/>
              </a:rPr>
              <a:t>it</a:t>
            </a:r>
            <a:r>
              <a:rPr lang="de-DE" sz="1200" b="0" kern="1200" dirty="0">
                <a:solidFill>
                  <a:schemeClr val="bg1"/>
                </a:solidFill>
                <a:effectLst/>
                <a:latin typeface="+mn-lt"/>
                <a:ea typeface="+mn-ea"/>
                <a:cs typeface="+mn-cs"/>
              </a:rPr>
              <a:t>)</a:t>
            </a:r>
            <a:endParaRPr lang="de-DE" sz="1200" b="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2 (5–7 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Die Frage wird nun im Plenum beantwortet: Bitten Sie die Teilnehmenden nacheinander nach vorne, um ihre </a:t>
            </a:r>
            <a:r>
              <a:rPr lang="de-DE" sz="1200" b="1" kern="1200" dirty="0">
                <a:solidFill>
                  <a:schemeClr val="tx1"/>
                </a:solidFill>
                <a:effectLst/>
                <a:latin typeface="+mn-lt"/>
                <a:ea typeface="+mn-ea"/>
                <a:cs typeface="+mn-cs"/>
              </a:rPr>
              <a:t>Ideen zu nennen </a:t>
            </a:r>
            <a:r>
              <a:rPr lang="de-DE" sz="1200" b="0" kern="1200" dirty="0">
                <a:solidFill>
                  <a:schemeClr val="tx1"/>
                </a:solidFill>
                <a:effectLst/>
                <a:latin typeface="+mn-lt"/>
                <a:ea typeface="+mn-ea"/>
                <a:cs typeface="+mn-cs"/>
              </a:rPr>
              <a:t>und dann in den </a:t>
            </a:r>
            <a:r>
              <a:rPr lang="de-DE" sz="1200" b="1" kern="1200" dirty="0">
                <a:solidFill>
                  <a:schemeClr val="tx1"/>
                </a:solidFill>
                <a:effectLst/>
                <a:latin typeface="+mn-lt"/>
                <a:ea typeface="+mn-ea"/>
                <a:cs typeface="+mn-cs"/>
              </a:rPr>
              <a:t>inneren Kreis („Selbst schützen“) auf dem Interaktionsplakat </a:t>
            </a:r>
            <a:r>
              <a:rPr lang="de-DE" sz="1200" b="0" kern="1200" dirty="0">
                <a:solidFill>
                  <a:schemeClr val="tx1"/>
                </a:solidFill>
                <a:effectLst/>
                <a:latin typeface="+mn-lt"/>
                <a:ea typeface="+mn-ea"/>
                <a:cs typeface="+mn-cs"/>
              </a:rPr>
              <a:t>zu kleben. Wenn sich Ideen doppeln, können diese übersprungen werden.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dirty="0">
                <a:solidFill>
                  <a:schemeClr val="bg1"/>
                </a:solidFill>
              </a:rPr>
              <a:t>ACHTUNG: </a:t>
            </a:r>
            <a:r>
              <a:rPr lang="de-DE" sz="1200" b="0" dirty="0">
                <a:solidFill>
                  <a:schemeClr val="bg1"/>
                </a:solidFill>
              </a:rPr>
              <a:t>Wenn ein Vorschlag nicht dem Selbstschutz dient, muss es in einen der äußeren Kreise auf dem Plakat sortiert werden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1" kern="1200" dirty="0">
              <a:solidFill>
                <a:schemeClr val="tx1"/>
              </a:solidFill>
              <a:effectLst/>
              <a:latin typeface="+mn-lt"/>
              <a:ea typeface="+mn-ea"/>
              <a:cs typeface="+mn-cs"/>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kern="1200" dirty="0">
                <a:solidFill>
                  <a:schemeClr val="tx1"/>
                </a:solidFill>
                <a:effectLst/>
                <a:latin typeface="+mn-lt"/>
                <a:ea typeface="+mn-ea"/>
                <a:cs typeface="+mn-cs"/>
                <a:sym typeface="Wingdings" panose="05000000000000000000" pitchFamily="2" charset="2"/>
              </a:rPr>
              <a:t>Im Folgenden erhalten die Teilnehmenden durch Sie weitere Anregungen zum Selbstschutz vor Hitze (Folie 29 und Folie 30). Konzentrieren Sie sich hier auf die Punkte, die nicht ohnehin gerade schon besprochen wurden.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endParaRPr lang="de-DE" sz="1200" b="0" kern="1200" dirty="0">
              <a:solidFill>
                <a:schemeClr val="tx1"/>
              </a:solidFill>
              <a:effectLst/>
              <a:latin typeface="+mn-lt"/>
              <a:ea typeface="+mn-ea"/>
              <a:cs typeface="+mn-cs"/>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0" kern="1200" dirty="0">
              <a:solidFill>
                <a:schemeClr val="tx1"/>
              </a:solidFill>
              <a:effectLst/>
              <a:latin typeface="+mn-lt"/>
              <a:ea typeface="+mn-ea"/>
              <a:cs typeface="+mn-cs"/>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5</a:t>
            </a:fld>
            <a:endParaRPr lang="de-DE"/>
          </a:p>
        </p:txBody>
      </p:sp>
    </p:spTree>
    <p:extLst>
      <p:ext uri="{BB962C8B-B14F-4D97-AF65-F5344CB8AC3E}">
        <p14:creationId xmlns:p14="http://schemas.microsoft.com/office/powerpoint/2010/main" val="717545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5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a:t>
            </a: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In der Interaktion wurden bereits einige Ideen ausgetauscht; Sie können nun Folie 29 und 30 nutzen, um bisher nicht genannte Maßnahmen zu besprechen. Wichtig: Verstehen Sie die Hitzeschutzmaßnahmen als Werkzeugkasten, aus dem Sie sich bedienen können. Niemand muss alles das umsetzen, aber alles, was wir tun, ist gut!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lvl="0" indent="0">
              <a:buNone/>
            </a:pPr>
            <a:endParaRPr lang="de-DE" b="1" dirty="0"/>
          </a:p>
          <a:p>
            <a:pPr marL="0" lvl="0" indent="0">
              <a:buNone/>
            </a:pPr>
            <a:r>
              <a:rPr lang="de-DE" b="1" dirty="0"/>
              <a:t>Mittagshitze vermeiden</a:t>
            </a:r>
          </a:p>
          <a:p>
            <a:pPr marL="171450" indent="-171450">
              <a:buFont typeface="Arial" panose="020B0604020202020204" pitchFamily="34" charset="0"/>
              <a:buChar char="•"/>
            </a:pPr>
            <a:r>
              <a:rPr lang="de-DE" sz="1200" kern="1200" dirty="0">
                <a:solidFill>
                  <a:schemeClr val="tx1"/>
                </a:solidFill>
                <a:effectLst/>
                <a:latin typeface="+mn-lt"/>
                <a:ea typeface="+mn-ea"/>
                <a:cs typeface="+mn-cs"/>
              </a:rPr>
              <a:t>Am kühlsten ist es zwischen 6:00 Uhr und 10:00 Uhr vormittags; mittags und nachmittags sind die Temperaturen am höchsten</a:t>
            </a:r>
            <a:endParaRPr lang="de-DE" dirty="0"/>
          </a:p>
          <a:p>
            <a:pPr marL="171450" indent="-171450">
              <a:buFont typeface="Arial" panose="020B0604020202020204" pitchFamily="34" charset="0"/>
              <a:buChar char="•"/>
            </a:pPr>
            <a:r>
              <a:rPr lang="de-DE" dirty="0"/>
              <a:t>Sport morgens und abends machen (idealerweise kein Sport in der Sonne zwischen 11 und 17 Uhr)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Einkäufe morgens und abends erledigen; es bietet sich auch an, Vorräte anzulegen, wenn Sie eine Hitzewarnung erhalten, sodass Einkäufe in der Hitze eingespart werden können</a:t>
            </a:r>
          </a:p>
          <a:p>
            <a:pPr marL="171450" indent="-171450">
              <a:buFont typeface="Arial" panose="020B0604020202020204" pitchFamily="34" charset="0"/>
              <a:buChar char="•"/>
            </a:pPr>
            <a:r>
              <a:rPr lang="de-DE" dirty="0"/>
              <a:t>Mittagsruhe halten</a:t>
            </a:r>
          </a:p>
          <a:p>
            <a:pPr marL="171450" indent="-171450">
              <a:buFont typeface="Arial" panose="020B0604020202020204" pitchFamily="34" charset="0"/>
              <a:buChar char="•"/>
            </a:pPr>
            <a:r>
              <a:rPr lang="de-DE" dirty="0"/>
              <a:t>Termine verschieben</a:t>
            </a:r>
          </a:p>
          <a:p>
            <a:pPr marL="0" indent="0">
              <a:buFont typeface="Arial" panose="020B0604020202020204" pitchFamily="34" charset="0"/>
              <a:buNone/>
            </a:pPr>
            <a:endParaRPr lang="de-DE" dirty="0"/>
          </a:p>
          <a:p>
            <a:pPr marL="0" lvl="0" indent="0">
              <a:buNone/>
            </a:pPr>
            <a:r>
              <a:rPr lang="de-DE" b="1" dirty="0"/>
              <a:t>Kühle Orte im Stadtgebiet aufsuchen – „Kälteinseln“</a:t>
            </a:r>
          </a:p>
          <a:p>
            <a:pPr marL="171450" indent="-171450">
              <a:buFont typeface="Arial" panose="020B0604020202020204" pitchFamily="34" charset="0"/>
              <a:buChar char="•"/>
            </a:pPr>
            <a:r>
              <a:rPr lang="de-DE" dirty="0"/>
              <a:t>Grüne, schattige Plätze (z. B. Spielplätze, Parks, Flächen mit großen Bäumen)</a:t>
            </a:r>
          </a:p>
          <a:p>
            <a:pPr marL="171450" indent="-171450">
              <a:buFont typeface="Arial" panose="020B0604020202020204" pitchFamily="34" charset="0"/>
              <a:buChar char="•"/>
            </a:pPr>
            <a:r>
              <a:rPr lang="de-DE" dirty="0"/>
              <a:t>Öffentliche Verkehrsmittel (z. B. Busfahrt mit Klimaanlage)</a:t>
            </a:r>
          </a:p>
          <a:p>
            <a:pPr marL="171450" indent="-171450">
              <a:buFont typeface="Arial" panose="020B0604020202020204" pitchFamily="34" charset="0"/>
              <a:buChar char="•"/>
            </a:pPr>
            <a:r>
              <a:rPr lang="de-DE" dirty="0"/>
              <a:t>Konsumfreie Innenräume (z. B. Bibliothek, soziale Einrichtungen) </a:t>
            </a:r>
          </a:p>
          <a:p>
            <a:pPr marL="171450" indent="-171450">
              <a:buFont typeface="Arial" panose="020B0604020202020204" pitchFamily="34" charset="0"/>
              <a:buChar char="•"/>
            </a:pPr>
            <a:r>
              <a:rPr lang="de-DE" dirty="0"/>
              <a:t>Supermärkte, Apotheken</a:t>
            </a:r>
          </a:p>
          <a:p>
            <a:pPr marL="0" lvl="0" indent="0">
              <a:buNone/>
            </a:pPr>
            <a:endParaRPr lang="de-D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Sonnenschutz: </a:t>
            </a:r>
            <a:r>
              <a:rPr lang="de-DE" dirty="0"/>
              <a:t>Sonnencreme, Kopfbedeckung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1" dirty="0"/>
          </a:p>
          <a:p>
            <a:pPr marL="0" indent="0">
              <a:buNone/>
            </a:pPr>
            <a:r>
              <a:rPr lang="de-DE" sz="1200" b="1" dirty="0"/>
              <a:t>Richtige Kleidung tragen</a:t>
            </a:r>
          </a:p>
          <a:p>
            <a:pPr marL="171450" indent="-171450">
              <a:buFont typeface="Arial" panose="020B0604020202020204" pitchFamily="34" charset="0"/>
              <a:buChar char="•"/>
            </a:pPr>
            <a:r>
              <a:rPr lang="de-DE" dirty="0"/>
              <a:t>Helle, </a:t>
            </a:r>
            <a:r>
              <a:rPr lang="de-DE" sz="1200" dirty="0"/>
              <a:t>leichte und luftige Stoffe, die gute Atmungsaktivität gewährleisten. </a:t>
            </a:r>
          </a:p>
          <a:p>
            <a:pPr marL="171450" indent="-171450">
              <a:buFont typeface="Arial" panose="020B0604020202020204" pitchFamily="34" charset="0"/>
              <a:buChar char="•"/>
            </a:pPr>
            <a:r>
              <a:rPr lang="de-DE" sz="1200" dirty="0"/>
              <a:t>Kleidungsstücke aus Naturfasern wie Baumwolle oder Leinen wirken zudem kühlend und nehmen Feuchtigkeit besser auf</a:t>
            </a:r>
            <a:endParaRPr lang="de-DE" b="1" dirty="0"/>
          </a:p>
          <a:p>
            <a:pPr marL="0" lvl="0" indent="0">
              <a:buNone/>
            </a:pPr>
            <a:endParaRPr lang="de-DE" b="1" dirty="0"/>
          </a:p>
          <a:p>
            <a:pPr marL="0" lvl="0" indent="0">
              <a:buNone/>
            </a:pPr>
            <a:r>
              <a:rPr lang="de-DE" b="1" dirty="0"/>
              <a:t>Innenräume kühl halten</a:t>
            </a:r>
          </a:p>
          <a:p>
            <a:pPr marL="171450" lvl="0" indent="-171450">
              <a:buFont typeface="Arial" panose="020B0604020202020204" pitchFamily="34" charset="0"/>
              <a:buChar char="•"/>
            </a:pPr>
            <a:r>
              <a:rPr lang="de-DE" dirty="0"/>
              <a:t>Richtig lüften: morgens und abends, nachts Durchzug herstellen</a:t>
            </a:r>
          </a:p>
          <a:p>
            <a:pPr marL="171450" lvl="0" indent="-171450">
              <a:buFont typeface="Arial" panose="020B0604020202020204" pitchFamily="34" charset="0"/>
              <a:buChar char="•"/>
            </a:pPr>
            <a:r>
              <a:rPr lang="de-DE" dirty="0"/>
              <a:t>UV-Schutz-Folien an Fenstern anbringen</a:t>
            </a:r>
          </a:p>
          <a:p>
            <a:pPr marL="171450" lvl="0" indent="-171450">
              <a:buFont typeface="Arial" panose="020B0604020202020204" pitchFamily="34" charset="0"/>
              <a:buChar char="•"/>
            </a:pPr>
            <a:r>
              <a:rPr lang="de-DE" dirty="0"/>
              <a:t>Tagsüber Räume verdunkeln (Rollos, Markisen und weiße Vorhänge nutzen)</a:t>
            </a:r>
          </a:p>
          <a:p>
            <a:pPr marL="171450" lvl="0" indent="-171450">
              <a:buFont typeface="Arial" panose="020B0604020202020204" pitchFamily="34" charset="0"/>
              <a:buChar char="•"/>
            </a:pPr>
            <a:r>
              <a:rPr lang="de-DE" dirty="0"/>
              <a:t>Hecken um Erdgeschosswohnungen gießen (Verdunstungskälte)</a:t>
            </a:r>
          </a:p>
          <a:p>
            <a:pPr marL="171450" lvl="0" indent="-171450">
              <a:buFont typeface="Arial" panose="020B0604020202020204" pitchFamily="34" charset="0"/>
              <a:buChar char="•"/>
            </a:pPr>
            <a:r>
              <a:rPr lang="de-DE" dirty="0"/>
              <a:t>Wärmegebende Geräte möglichst ausschalten</a:t>
            </a:r>
          </a:p>
          <a:p>
            <a:pPr marL="171450" lvl="0" indent="-171450">
              <a:buFont typeface="Arial" panose="020B0604020202020204" pitchFamily="34" charset="0"/>
              <a:buChar char="•"/>
            </a:pPr>
            <a:r>
              <a:rPr lang="de-DE" dirty="0"/>
              <a:t>Schlafstätte ggf. in kühleren Raum verlagern </a:t>
            </a:r>
            <a:r>
              <a:rPr lang="de-DE" dirty="0">
                <a:sym typeface="Wingdings" panose="05000000000000000000" pitchFamily="2" charset="2"/>
              </a:rPr>
              <a:t> </a:t>
            </a:r>
            <a:r>
              <a:rPr lang="de-DE" sz="1200" kern="1200" dirty="0">
                <a:solidFill>
                  <a:schemeClr val="tx1"/>
                </a:solidFill>
                <a:effectLst/>
                <a:latin typeface="+mn-lt"/>
                <a:ea typeface="+mn-ea"/>
                <a:cs typeface="+mn-cs"/>
              </a:rPr>
              <a:t>Zimmertemperatur im Blick behalten (tagsüber max. 24–28 °C; nachts unter 24 °C), z. B. durch Überprüfung der Raumtemperatur mit einem Messgerät. Das Messgerät sollte nicht direkt in der Sonne hängen, sondern an einem gut einsehbaren Ort, der im Schatten liegt.</a:t>
            </a:r>
            <a:endParaRPr lang="de-DE" dirty="0"/>
          </a:p>
          <a:p>
            <a:pPr marL="171450" lvl="0" indent="-171450">
              <a:buFont typeface="Arial" panose="020B0604020202020204" pitchFamily="34" charset="0"/>
              <a:buChar char="•"/>
            </a:pPr>
            <a:r>
              <a:rPr lang="de-DE" dirty="0"/>
              <a:t>Zum Schlafen nur ein dünnes Laken verwenden und vorher kühl abduschen</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Einen Ventilator nutzen, um den Luftzug zu verbessern. Dies empfiehlt sich bis zu 35 °C</a:t>
            </a: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ACHTUNG: Verdunstungskälte nutzen durch Aufhängen feuchter Wäsche oder Tücher kann kurzfristig die Raumtemperatur durch Verdunstungskälte senken. Aber! Gleichzeitig erhöht sich auch die Luftfeuchtigkeit, die nur durch regelmäßiges Lüften wieder reduziert werden kann. Daher sollte dieser Tipp nicht zu häufig angewendet werden.</a:t>
            </a:r>
            <a:endParaRPr lang="de-DE" dirty="0"/>
          </a:p>
          <a:p>
            <a:pPr marL="0" lvl="0" indent="0">
              <a:buNone/>
            </a:pPr>
            <a:endParaRPr lang="de-DE" dirty="0"/>
          </a:p>
          <a:p>
            <a:pPr marL="0" lvl="0" indent="0">
              <a:buNone/>
            </a:pPr>
            <a:r>
              <a:rPr lang="de-DE" b="1" dirty="0"/>
              <a:t>Kühle Duschen und Fußbäder </a:t>
            </a:r>
            <a:r>
              <a:rPr lang="de-DE" dirty="0"/>
              <a:t>Nicht eiskalt – Kreislauf beachten!</a:t>
            </a:r>
          </a:p>
          <a:p>
            <a:pPr marL="0" lvl="0" indent="0">
              <a:buNone/>
            </a:pPr>
            <a:endParaRPr lang="de-DE" dirty="0"/>
          </a:p>
          <a:p>
            <a:pPr marL="0" lvl="0" indent="0">
              <a:buNone/>
            </a:pPr>
            <a:r>
              <a:rPr lang="de-DE" b="1" dirty="0" err="1"/>
              <a:t>Medikamentierung</a:t>
            </a:r>
            <a:r>
              <a:rPr lang="de-DE" b="1" dirty="0"/>
              <a:t> prüfen</a:t>
            </a:r>
          </a:p>
          <a:p>
            <a:pPr marL="171450" lvl="0" indent="-171450">
              <a:buFont typeface="Arial" panose="020B0604020202020204" pitchFamily="34" charset="0"/>
              <a:buChar char="•"/>
            </a:pPr>
            <a:r>
              <a:rPr lang="de-DE" b="0" dirty="0"/>
              <a:t>Bitte besprechen Sie Ihre Medikamente mit Ihrem Arzt/Ihrer Ärztin oder einer Fachperson in der Apotheke</a:t>
            </a:r>
            <a:endParaRPr lang="de-DE" sz="1200" b="0" kern="1200" dirty="0">
              <a:solidFill>
                <a:schemeClr val="tx1"/>
              </a:solidFill>
              <a:effectLst/>
              <a:latin typeface="+mn-lt"/>
              <a:ea typeface="+mn-ea"/>
              <a:cs typeface="+mn-cs"/>
            </a:endParaRPr>
          </a:p>
          <a:p>
            <a:pPr marL="171450" lvl="0" indent="-171450">
              <a:buFont typeface="Arial" panose="020B0604020202020204" pitchFamily="34" charset="0"/>
              <a:buChar char="•"/>
            </a:pPr>
            <a:r>
              <a:rPr lang="de-DE" sz="1200" kern="1200" dirty="0">
                <a:solidFill>
                  <a:schemeClr val="tx1"/>
                </a:solidFill>
                <a:effectLst/>
                <a:latin typeface="+mn-lt"/>
                <a:ea typeface="+mn-ea"/>
                <a:cs typeface="+mn-cs"/>
              </a:rPr>
              <a:t>Manche Medikamente können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das Schwitzen vermindern.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die Körpertemperatur beeinflussen.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die Gefäße verengen.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zum Verlust von Flüssigkeit führen.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kern="1200" dirty="0">
                <a:solidFill>
                  <a:schemeClr val="tx1"/>
                </a:solidFill>
                <a:effectLst/>
                <a:latin typeface="+mn-lt"/>
                <a:ea typeface="+mn-ea"/>
                <a:cs typeface="+mn-cs"/>
              </a:rPr>
              <a:t>Achten Sie auf die Lagerungstemperaturen der Medikamente: Manche Medikamente dürfen nicht bei höheren Temperaturen gelagert werden, sonst verlieren sie ihre Wirksamkeit. Hier hilft Ihnen Ihre Apotheke beratend weiter.</a:t>
            </a:r>
            <a:endParaRPr lang="de-DE"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endParaRPr lang="de-DE" dirty="0"/>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6</a:t>
            </a:fld>
            <a:endParaRPr lang="de-DE"/>
          </a:p>
        </p:txBody>
      </p:sp>
    </p:spTree>
    <p:extLst>
      <p:ext uri="{BB962C8B-B14F-4D97-AF65-F5344CB8AC3E}">
        <p14:creationId xmlns:p14="http://schemas.microsoft.com/office/powerpoint/2010/main" val="4204724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kern="1200" dirty="0">
                <a:solidFill>
                  <a:schemeClr val="tx1"/>
                </a:solidFill>
                <a:effectLst/>
                <a:latin typeface="+mn-lt"/>
                <a:ea typeface="+mn-ea"/>
                <a:cs typeface="+mn-cs"/>
              </a:rPr>
              <a:t>MODERATION: Dauer circa 5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9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dirty="0"/>
              <a:t>*******</a:t>
            </a:r>
            <a:endParaRPr lang="de-DE" sz="9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kern="1200" dirty="0">
                <a:solidFill>
                  <a:schemeClr val="tx1"/>
                </a:solidFill>
                <a:effectLst/>
                <a:latin typeface="+mn-lt"/>
                <a:ea typeface="+mn-ea"/>
                <a:cs typeface="+mn-cs"/>
              </a:rPr>
              <a:t>In der Interaktion wurden bereits einige Ideen ausgetauscht; Sie können nun Folie 29 und 30 nutzen, um bisher nicht genannte Maßnahmen zu besprechen. Wichtig: Verstehen Sie die Hitzeschutzmaßnahmen als Werkzeugkasten, aus dem Sie sich bedienen können. Niemand muss all das umsetzen, aber alles, was wir tun, ist gut!</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900" b="1" dirty="0"/>
              <a:t>*******</a:t>
            </a:r>
          </a:p>
          <a:p>
            <a:endParaRPr lang="de-DE" sz="900" dirty="0"/>
          </a:p>
          <a:p>
            <a:pPr marL="0" lvl="0" indent="0">
              <a:buNone/>
            </a:pPr>
            <a:r>
              <a:rPr lang="de-DE" sz="900" b="1" dirty="0"/>
              <a:t>Richtig trinken </a:t>
            </a:r>
          </a:p>
          <a:p>
            <a:pPr marL="171450" indent="-171450">
              <a:buFont typeface="Arial" panose="020B0604020202020204" pitchFamily="34" charset="0"/>
              <a:buChar char="•"/>
            </a:pPr>
            <a:r>
              <a:rPr lang="de-DE" sz="900" b="1" kern="1200" dirty="0">
                <a:solidFill>
                  <a:schemeClr val="tx1"/>
                </a:solidFill>
                <a:effectLst/>
                <a:latin typeface="+mn-lt"/>
                <a:ea typeface="+mn-ea"/>
                <a:cs typeface="+mn-cs"/>
              </a:rPr>
              <a:t>Flüssigkeitsmangel ist der Auslöser für viele gesundheitliche Probleme bei </a:t>
            </a:r>
            <a:r>
              <a:rPr lang="de-DE" sz="1200" b="1" kern="1200" dirty="0">
                <a:solidFill>
                  <a:schemeClr val="tx1"/>
                </a:solidFill>
                <a:effectLst/>
                <a:latin typeface="+mn-lt"/>
                <a:ea typeface="+mn-ea"/>
                <a:cs typeface="+mn-cs"/>
              </a:rPr>
              <a:t>Hitze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a:t>Gut geeignet: (Leitungs-)Wasser, ungesüßter Tee, verdünnte Säfte, isotonische Getränke (nicht zu kalt, bestenfalls Körpertemperatur)</a:t>
            </a:r>
            <a:endParaRPr lang="de-DE" sz="1200" dirty="0">
              <a:sym typeface="Wingdings" panose="05000000000000000000" pitchFamily="2" charset="2"/>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a:sym typeface="Wingdings" panose="05000000000000000000" pitchFamily="2" charset="2"/>
              </a:rPr>
              <a:t>Alkohol belastet den Kreislauf und führt zur Dehydrierung. Daher ist es an heißen Tagen ratsam, auf alkoholische Getränke zu verzichten, um den Körper nicht zusätzlich zu belasten.</a:t>
            </a:r>
            <a:endParaRPr lang="de-DE" sz="1200" dirty="0"/>
          </a:p>
          <a:p>
            <a:pPr marL="171450" indent="-171450">
              <a:buFont typeface="Arial" panose="020B0604020202020204" pitchFamily="34" charset="0"/>
              <a:buChar char="•"/>
            </a:pPr>
            <a:r>
              <a:rPr lang="de-DE" sz="1200" dirty="0"/>
              <a:t>Mindestens 1 Glas pro Stunde trinken </a:t>
            </a:r>
          </a:p>
          <a:p>
            <a:pPr marL="171450" indent="-171450">
              <a:buFont typeface="Arial" panose="020B0604020202020204" pitchFamily="34" charset="0"/>
              <a:buChar char="•"/>
            </a:pPr>
            <a:r>
              <a:rPr lang="de-DE" sz="1200" dirty="0"/>
              <a:t>Getränke für unterwegs mitnehmen</a:t>
            </a:r>
          </a:p>
          <a:p>
            <a:pPr marL="171450" indent="-171450">
              <a:buFont typeface="Arial" panose="020B0604020202020204" pitchFamily="34" charset="0"/>
              <a:buChar char="•"/>
            </a:pPr>
            <a:r>
              <a:rPr lang="de-DE" sz="1200" dirty="0">
                <a:sym typeface="Wingdings" panose="05000000000000000000" pitchFamily="2" charset="2"/>
              </a:rPr>
              <a:t>Ggf. hilfreich: </a:t>
            </a:r>
            <a:r>
              <a:rPr lang="de-DE" sz="1200" dirty="0"/>
              <a:t>Trinkerinnerungen und </a:t>
            </a:r>
            <a:r>
              <a:rPr lang="de-DE" sz="1200" dirty="0">
                <a:sym typeface="Wingdings" panose="05000000000000000000" pitchFamily="2" charset="2"/>
              </a:rPr>
              <a:t>Trinkprotokoll</a:t>
            </a:r>
          </a:p>
          <a:p>
            <a:pPr marL="0" indent="0">
              <a:buFont typeface="Arial" panose="020B0604020202020204" pitchFamily="34" charset="0"/>
              <a:buNone/>
            </a:pPr>
            <a:endParaRPr lang="de-DE" sz="1200" dirty="0"/>
          </a:p>
          <a:p>
            <a:endParaRPr lang="de-D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Leichte Mahlzeiten</a:t>
            </a:r>
          </a:p>
          <a:p>
            <a:pPr marL="171450" indent="-171450">
              <a:buFont typeface="Arial" panose="020B0604020202020204" pitchFamily="34" charset="0"/>
              <a:buChar char="•"/>
            </a:pPr>
            <a:r>
              <a:rPr lang="de-DE" sz="1200" dirty="0">
                <a:sym typeface="Wingdings" panose="05000000000000000000" pitchFamily="2" charset="2"/>
              </a:rPr>
              <a:t>Kleinere, </a:t>
            </a:r>
            <a:r>
              <a:rPr lang="de-DE" sz="1200" dirty="0"/>
              <a:t>dafür häufigere Mahlzeiten, um den Kreislauf mit der Verdauung nicht zusätzlich zu belasten.</a:t>
            </a:r>
          </a:p>
          <a:p>
            <a:pPr marL="171450" indent="-171450">
              <a:buFont typeface="Arial" panose="020B0604020202020204" pitchFamily="34" charset="0"/>
              <a:buChar char="•"/>
            </a:pPr>
            <a:r>
              <a:rPr lang="de-DE" sz="1200" dirty="0"/>
              <a:t>Viel wasserhaltiges Obst und Gemüse</a:t>
            </a:r>
          </a:p>
          <a:p>
            <a:pPr marL="171450" indent="-171450">
              <a:buFont typeface="Arial" panose="020B0604020202020204" pitchFamily="34" charset="0"/>
              <a:buChar char="•"/>
            </a:pPr>
            <a:r>
              <a:rPr lang="de-DE" sz="1200" dirty="0"/>
              <a:t>Salziges zwischendurch (Elektrolytzufuhr)</a:t>
            </a:r>
          </a:p>
          <a:p>
            <a:pPr marL="171450" indent="-171450">
              <a:buFont typeface="Arial" panose="020B0604020202020204" pitchFamily="34" charset="0"/>
              <a:buChar char="•"/>
            </a:pPr>
            <a:r>
              <a:rPr lang="de-DE" sz="1200" dirty="0"/>
              <a:t>Es ist empfehlenswert, bei hohen Temperaturen auf warme Speisen zu verzichten, um den Körper zu entlasten und Überhitzung zu verhindern. Außerdem kann vermieden werden, dass sich durch das Kochen und Backen zusätzliche Hitze in der Wohnung ausbreitet, die durch Herd oder Ofen entsteht. </a:t>
            </a:r>
          </a:p>
          <a:p>
            <a:endParaRPr lang="de-DE" sz="1200" dirty="0"/>
          </a:p>
          <a:p>
            <a:r>
              <a:rPr lang="de-DE" sz="1200" b="1" dirty="0"/>
              <a:t>Gefahren und Erste Hilfe</a:t>
            </a:r>
          </a:p>
          <a:p>
            <a:pPr marL="171450" indent="-171450">
              <a:buFont typeface="Arial" panose="020B0604020202020204" pitchFamily="34" charset="0"/>
              <a:buChar char="•"/>
            </a:pPr>
            <a:r>
              <a:rPr lang="de-DE" sz="1200" dirty="0"/>
              <a:t>Keine Menschen oder Tiere im Auto zurücklassen – Lebensgefahr</a:t>
            </a:r>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7</a:t>
            </a:fld>
            <a:endParaRPr lang="de-DE"/>
          </a:p>
        </p:txBody>
      </p:sp>
    </p:spTree>
    <p:extLst>
      <p:ext uri="{BB962C8B-B14F-4D97-AF65-F5344CB8AC3E}">
        <p14:creationId xmlns:p14="http://schemas.microsoft.com/office/powerpoint/2010/main" val="512486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circa 1 Minute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kern="1200" dirty="0">
                <a:solidFill>
                  <a:schemeClr val="tx1"/>
                </a:solidFill>
                <a:effectLst/>
                <a:latin typeface="+mn-lt"/>
                <a:ea typeface="+mn-ea"/>
                <a:cs typeface="+mn-cs"/>
              </a:rPr>
              <a:t>Nachdem wir nun verstehen, wie wir uns selbst vor Hitze schützen können, möchten wir im nächsten Schritt darüber sprechen, wie man </a:t>
            </a:r>
            <a:r>
              <a:rPr lang="de-DE" sz="1200" b="1" kern="1200" dirty="0">
                <a:solidFill>
                  <a:schemeClr val="tx1"/>
                </a:solidFill>
                <a:effectLst/>
                <a:latin typeface="+mn-lt"/>
                <a:ea typeface="+mn-ea"/>
                <a:cs typeface="+mn-cs"/>
              </a:rPr>
              <a:t>andere Menschen </a:t>
            </a:r>
            <a:r>
              <a:rPr lang="de-DE" sz="1200" b="0" kern="1200" dirty="0">
                <a:solidFill>
                  <a:schemeClr val="tx1"/>
                </a:solidFill>
                <a:effectLst/>
                <a:latin typeface="+mn-lt"/>
                <a:ea typeface="+mn-ea"/>
                <a:cs typeface="+mn-cs"/>
              </a:rPr>
              <a:t>vor Hitze schützen kann. Denken Sie hier an </a:t>
            </a:r>
            <a:r>
              <a:rPr lang="de-DE" sz="1200" b="1" kern="1200" dirty="0">
                <a:solidFill>
                  <a:schemeClr val="tx1"/>
                </a:solidFill>
                <a:effectLst/>
                <a:latin typeface="+mn-lt"/>
                <a:ea typeface="+mn-ea"/>
                <a:cs typeface="+mn-cs"/>
              </a:rPr>
              <a:t>Ihr eigenes Umfeld</a:t>
            </a:r>
            <a:r>
              <a:rPr lang="de-DE" sz="1200" b="0" kern="1200" dirty="0">
                <a:solidFill>
                  <a:schemeClr val="tx1"/>
                </a:solidFill>
                <a:effectLst/>
                <a:latin typeface="+mn-lt"/>
                <a:ea typeface="+mn-ea"/>
                <a:cs typeface="+mn-cs"/>
              </a:rPr>
              <a:t>.</a:t>
            </a:r>
          </a:p>
          <a:p>
            <a:endParaRPr lang="de-DE" dirty="0"/>
          </a:p>
        </p:txBody>
      </p:sp>
      <p:sp>
        <p:nvSpPr>
          <p:cNvPr id="4" name="Foliennummernplatzhalter 3"/>
          <p:cNvSpPr>
            <a:spLocks noGrp="1"/>
          </p:cNvSpPr>
          <p:nvPr>
            <p:ph type="sldNum" sz="quarter" idx="5"/>
          </p:nvPr>
        </p:nvSpPr>
        <p:spPr/>
        <p:txBody>
          <a:bodyPr/>
          <a:lstStyle/>
          <a:p>
            <a:fld id="{07B18B81-8FC0-F947-8EAB-682759876212}" type="slidenum">
              <a:rPr lang="de-DE" smtClean="0"/>
              <a:t>8</a:t>
            </a:fld>
            <a:endParaRPr lang="de-DE"/>
          </a:p>
        </p:txBody>
      </p:sp>
    </p:spTree>
    <p:extLst>
      <p:ext uri="{BB962C8B-B14F-4D97-AF65-F5344CB8AC3E}">
        <p14:creationId xmlns:p14="http://schemas.microsoft.com/office/powerpoint/2010/main" val="3999254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MODERATION: Dauer der INTERAKTION gesamt circa 15–20 Minuten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kern="1200" dirty="0">
                <a:solidFill>
                  <a:schemeClr val="tx1"/>
                </a:solidFill>
                <a:effectLst/>
                <a:latin typeface="+mn-lt"/>
                <a:ea typeface="+mn-ea"/>
                <a:cs typeface="+mn-cs"/>
              </a:rPr>
              <a:t>Aufgabe an die Teilnehmenden (gesamt 15–20 Minuten):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a:t>
            </a:r>
            <a:r>
              <a:rPr lang="de-DE" sz="1200" b="1" kern="1200">
                <a:solidFill>
                  <a:schemeClr val="tx1"/>
                </a:solidFill>
                <a:effectLst/>
                <a:latin typeface="+mn-lt"/>
                <a:ea typeface="+mn-ea"/>
                <a:cs typeface="+mn-cs"/>
              </a:rPr>
              <a:t>1 (5 </a:t>
            </a:r>
            <a:r>
              <a:rPr lang="de-DE" sz="1200" b="1" kern="1200" dirty="0">
                <a:solidFill>
                  <a:schemeClr val="tx1"/>
                </a:solidFill>
                <a:effectLst/>
                <a:latin typeface="+mn-lt"/>
                <a:ea typeface="+mn-ea"/>
                <a:cs typeface="+mn-cs"/>
              </a:rPr>
              <a:t>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Alle Teilnehmenden sollen in einem ersten Schritt </a:t>
            </a:r>
            <a:r>
              <a:rPr lang="de-DE" sz="1200" b="1" kern="1200" dirty="0">
                <a:solidFill>
                  <a:schemeClr val="tx1"/>
                </a:solidFill>
                <a:effectLst/>
                <a:latin typeface="+mn-lt"/>
                <a:ea typeface="+mn-ea"/>
                <a:cs typeface="+mn-cs"/>
              </a:rPr>
              <a:t>in Gruppen von 2–3 Personen </a:t>
            </a:r>
            <a:r>
              <a:rPr lang="de-DE" sz="1200" b="0" kern="1200" dirty="0">
                <a:solidFill>
                  <a:schemeClr val="tx1"/>
                </a:solidFill>
                <a:effectLst/>
                <a:latin typeface="+mn-lt"/>
                <a:ea typeface="+mn-ea"/>
                <a:cs typeface="+mn-cs"/>
              </a:rPr>
              <a:t>überlegen: „</a:t>
            </a:r>
            <a:r>
              <a:rPr lang="de-DE" sz="1200" dirty="0">
                <a:solidFill>
                  <a:schemeClr val="bg1"/>
                </a:solidFill>
              </a:rPr>
              <a:t>Welche Maßnahmen fallen Ihnen ein, mit Hilfe derer Sie bei Hitze </a:t>
            </a:r>
            <a:r>
              <a:rPr lang="de-DE" sz="1200" b="1" dirty="0">
                <a:solidFill>
                  <a:schemeClr val="bg1"/>
                </a:solidFill>
              </a:rPr>
              <a:t>Verantwortung für andere übernehmen </a:t>
            </a:r>
            <a:r>
              <a:rPr lang="de-DE" sz="1200" dirty="0">
                <a:solidFill>
                  <a:schemeClr val="bg1"/>
                </a:solidFill>
              </a:rPr>
              <a:t>können?“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bg1"/>
                </a:solidFill>
                <a:effectLst/>
                <a:latin typeface="+mn-lt"/>
                <a:ea typeface="+mn-ea"/>
                <a:cs typeface="+mn-cs"/>
              </a:rPr>
              <a:t>Die Ideen schreiben die Teilnehmenden auf (idealerweise grüne) Post-</a:t>
            </a:r>
            <a:r>
              <a:rPr lang="de-DE" sz="1200" b="0" kern="1200" dirty="0" err="1">
                <a:solidFill>
                  <a:schemeClr val="bg1"/>
                </a:solidFill>
                <a:effectLst/>
                <a:latin typeface="+mn-lt"/>
                <a:ea typeface="+mn-ea"/>
                <a:cs typeface="+mn-cs"/>
              </a:rPr>
              <a:t>its</a:t>
            </a:r>
            <a:r>
              <a:rPr lang="de-DE" sz="1200" b="0" kern="1200" dirty="0">
                <a:solidFill>
                  <a:schemeClr val="bg1"/>
                </a:solidFill>
                <a:effectLst/>
                <a:latin typeface="+mn-lt"/>
                <a:ea typeface="+mn-ea"/>
                <a:cs typeface="+mn-cs"/>
              </a:rPr>
              <a:t> (immer </a:t>
            </a:r>
            <a:r>
              <a:rPr lang="de-DE" sz="1200" b="1" kern="1200" dirty="0">
                <a:solidFill>
                  <a:schemeClr val="bg1"/>
                </a:solidFill>
                <a:effectLst/>
                <a:latin typeface="+mn-lt"/>
                <a:ea typeface="+mn-ea"/>
                <a:cs typeface="+mn-cs"/>
              </a:rPr>
              <a:t>nur eine Maßnahme pro Post-</a:t>
            </a:r>
            <a:r>
              <a:rPr lang="de-DE" sz="1200" b="1" kern="1200" dirty="0" err="1">
                <a:solidFill>
                  <a:schemeClr val="bg1"/>
                </a:solidFill>
                <a:effectLst/>
                <a:latin typeface="+mn-lt"/>
                <a:ea typeface="+mn-ea"/>
                <a:cs typeface="+mn-cs"/>
              </a:rPr>
              <a:t>it</a:t>
            </a:r>
            <a:r>
              <a:rPr lang="de-DE" sz="1200" b="0" kern="1200" dirty="0">
                <a:solidFill>
                  <a:schemeClr val="bg1"/>
                </a:solidFill>
                <a:effectLst/>
                <a:latin typeface="+mn-lt"/>
                <a:ea typeface="+mn-ea"/>
                <a:cs typeface="+mn-cs"/>
              </a:rPr>
              <a:t>)</a:t>
            </a:r>
            <a:endParaRPr lang="de-DE"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kern="1200" dirty="0">
                <a:solidFill>
                  <a:schemeClr val="tx1"/>
                </a:solidFill>
                <a:effectLst/>
                <a:latin typeface="+mn-lt"/>
                <a:ea typeface="+mn-ea"/>
                <a:cs typeface="+mn-cs"/>
              </a:rPr>
              <a:t>Schritt 2 (5–10 Minuten):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0" kern="1200" dirty="0">
                <a:solidFill>
                  <a:schemeClr val="tx1"/>
                </a:solidFill>
                <a:effectLst/>
                <a:latin typeface="+mn-lt"/>
                <a:ea typeface="+mn-ea"/>
                <a:cs typeface="+mn-cs"/>
              </a:rPr>
              <a:t>Die Frage wird nun im Plenum beantwortet: Bitten Sie nacheinander pro Gruppe eine Person nach vorne, um die </a:t>
            </a:r>
            <a:r>
              <a:rPr lang="de-DE" sz="1200" b="1" kern="1200" dirty="0">
                <a:solidFill>
                  <a:schemeClr val="tx1"/>
                </a:solidFill>
                <a:effectLst/>
                <a:latin typeface="+mn-lt"/>
                <a:ea typeface="+mn-ea"/>
                <a:cs typeface="+mn-cs"/>
              </a:rPr>
              <a:t>Ideen der Gruppe zu nennen </a:t>
            </a:r>
            <a:r>
              <a:rPr lang="de-DE" sz="1200" b="0" kern="1200" dirty="0">
                <a:solidFill>
                  <a:schemeClr val="tx1"/>
                </a:solidFill>
                <a:effectLst/>
                <a:latin typeface="+mn-lt"/>
                <a:ea typeface="+mn-ea"/>
                <a:cs typeface="+mn-cs"/>
              </a:rPr>
              <a:t>und dann in den </a:t>
            </a:r>
            <a:r>
              <a:rPr lang="de-DE" sz="1200" b="1" kern="1200" dirty="0">
                <a:solidFill>
                  <a:schemeClr val="tx1"/>
                </a:solidFill>
                <a:effectLst/>
                <a:latin typeface="+mn-lt"/>
                <a:ea typeface="+mn-ea"/>
                <a:cs typeface="+mn-cs"/>
              </a:rPr>
              <a:t>mittleren Kreis („Andere schützen“) auf dem Interaktionsplakat </a:t>
            </a:r>
            <a:r>
              <a:rPr lang="de-DE" sz="1200" b="0" kern="1200" dirty="0">
                <a:solidFill>
                  <a:schemeClr val="tx1"/>
                </a:solidFill>
                <a:effectLst/>
                <a:latin typeface="+mn-lt"/>
                <a:ea typeface="+mn-ea"/>
                <a:cs typeface="+mn-cs"/>
              </a:rPr>
              <a:t>zu kleben. Wenn sich Ideen doppeln, können diese übersprungen werden.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1" dirty="0">
                <a:solidFill>
                  <a:schemeClr val="bg1"/>
                </a:solidFill>
              </a:rPr>
              <a:t>ACHTUNG: </a:t>
            </a:r>
            <a:r>
              <a:rPr lang="de-DE" sz="1200" b="0" dirty="0">
                <a:solidFill>
                  <a:schemeClr val="bg1"/>
                </a:solidFill>
              </a:rPr>
              <a:t>Wenn ein Vorschlag nicht dem Schutz anderer dient, muss es in einen der anderen Kreise auf dem Plakat sortiert werden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kern="1200" dirty="0">
                <a:solidFill>
                  <a:schemeClr val="tx1"/>
                </a:solidFill>
                <a:effectLst/>
                <a:latin typeface="+mn-lt"/>
                <a:ea typeface="+mn-ea"/>
                <a:cs typeface="+mn-cs"/>
                <a:sym typeface="Wingdings" panose="05000000000000000000" pitchFamily="2" charset="2"/>
              </a:rPr>
              <a:t>Im Folgenden erhalten die Teilnehmenden durch Sie weitere Anregungen zum Schutz anderer vor Hitze (Folie 33 bis Folie 35). Konzentrieren Sie sich hier auf die Punkte, die nicht ohnehin gerade schon besprochen wurden.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b="1" dirty="0"/>
              <a:t>*******</a:t>
            </a: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b="0" dirty="0">
              <a:solidFill>
                <a:schemeClr val="bg1"/>
              </a:solidFill>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a:p>
            <a:pPr marL="0" lvl="0" indent="0">
              <a:buFont typeface="Arial" panose="020B0604020202020204" pitchFamily="34" charset="0"/>
              <a:buNone/>
            </a:pPr>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5"/>
          </p:nvPr>
        </p:nvSpPr>
        <p:spPr/>
        <p:txBody>
          <a:bodyPr/>
          <a:lstStyle/>
          <a:p>
            <a:fld id="{07B18B81-8FC0-F947-8EAB-682759876212}" type="slidenum">
              <a:rPr lang="de-DE" smtClean="0"/>
              <a:t>9</a:t>
            </a:fld>
            <a:endParaRPr lang="de-DE"/>
          </a:p>
        </p:txBody>
      </p:sp>
    </p:spTree>
    <p:extLst>
      <p:ext uri="{BB962C8B-B14F-4D97-AF65-F5344CB8AC3E}">
        <p14:creationId xmlns:p14="http://schemas.microsoft.com/office/powerpoint/2010/main" val="1105482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6D3AD-E5AC-7461-0D3F-9B986A7BA3C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C20C07D-787C-2386-AAB7-0508DE91C7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C79388E-CC38-F3ED-E58A-FBB59B92EF3E}"/>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AECE1485-C200-EBD4-E934-1BBF0BF583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19990EB-CD15-3367-21DC-6D1E927F3008}"/>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3006818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C51428-5B48-6AEF-D041-D6D497B374B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1E50998-7207-6556-A261-D3B940DD0E1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78E899D-0629-65F2-434E-1748E8B8EAB9}"/>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4B878EA8-A562-CB39-6ACE-762F04F1AAB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1D27B26-AABF-50A3-1505-D250A417DD65}"/>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283965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91FB215-214C-7047-615D-9B4C4A179AF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A5598D0-E626-4967-595C-F2D237B1AD12}"/>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2CB8A25-A7FE-F3C4-0789-8262FA853464}"/>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2E889DD5-F5C4-C262-B674-231758F49F4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823677F-CC3F-F1E1-2A14-BA4CE8CC5A5F}"/>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1007160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B1431-5216-A9C2-098F-BCA689FC775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6382458-BDE4-6D52-5AEC-7B783FB0B5C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971C8BA-76AD-5BB7-9DA3-C8A3E8BE4B5F}"/>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47AD9C69-7F27-E885-5AF2-EB7D2305B37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31130B-0BA5-D21A-B10B-7633D6C321CA}"/>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3865135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D5A49A-CC47-732F-7445-4FCB1F908A5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2760568-8A0D-9C71-09A9-79B4B45243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1CE8CC8-27D6-5384-18DE-2756A6B54AF9}"/>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8C907596-9000-8707-3C62-37F83A82D4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6985C5-D97F-26B7-8583-D98B52A7418A}"/>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2180188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463B1F-7730-D155-2F84-6F38FC4DD63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F8AB5E4-7057-D00F-10C5-BB8D015BC30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39FA08D-14D0-6C3A-2865-1419E021977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3E580B8-C6E8-B71B-BCB7-1F3374EA8886}"/>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6" name="Fußzeilenplatzhalter 5">
            <a:extLst>
              <a:ext uri="{FF2B5EF4-FFF2-40B4-BE49-F238E27FC236}">
                <a16:creationId xmlns:a16="http://schemas.microsoft.com/office/drawing/2014/main" id="{EE004B2E-4BC8-ED87-975A-A34D027489E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4998DD0-ADE9-CE30-7AFB-DA461681B412}"/>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2958838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CFDF4F-7B7D-6AFD-91AC-063318D986E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312DF7F-0B15-F5CF-B1FE-8A57340AE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AD3D501-52D2-FFB0-4DCF-BF8B49875FE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C91BA48F-E37B-9B4B-2B4A-95AA94F2CE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6CD97F7-9C50-3C3C-7BC9-39AA15A3929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9FEC09A2-ECC3-2FC8-FD3C-302E5EF17D15}"/>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8" name="Fußzeilenplatzhalter 7">
            <a:extLst>
              <a:ext uri="{FF2B5EF4-FFF2-40B4-BE49-F238E27FC236}">
                <a16:creationId xmlns:a16="http://schemas.microsoft.com/office/drawing/2014/main" id="{72A66B42-365B-D723-B89B-03355759542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BF152FA8-B76A-1748-719C-EC6ACAFD2DAC}"/>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2804613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6431BC-209C-D000-AC30-7C6EBEC2BD8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DE78790A-BA6E-DF89-C322-B5B5EC218DE6}"/>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4" name="Fußzeilenplatzhalter 3">
            <a:extLst>
              <a:ext uri="{FF2B5EF4-FFF2-40B4-BE49-F238E27FC236}">
                <a16:creationId xmlns:a16="http://schemas.microsoft.com/office/drawing/2014/main" id="{9F488252-8E39-1875-401D-0EE20714277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7A6CCFC-8C4C-0810-5C0B-CD672BFBB266}"/>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3649724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154F82B-E435-1C79-18E6-8A2CB9AB8264}"/>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3" name="Fußzeilenplatzhalter 2">
            <a:extLst>
              <a:ext uri="{FF2B5EF4-FFF2-40B4-BE49-F238E27FC236}">
                <a16:creationId xmlns:a16="http://schemas.microsoft.com/office/drawing/2014/main" id="{1E50788A-04AB-0693-6FAD-E09B8ABB606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4C21E192-463D-27C6-4A2B-D14ADA34B07D}"/>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3129700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7E18B1-0E14-9777-88C1-DC0D22AA2B8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177C738-51E5-1431-DC21-5899CE4F1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DF2ADEC-E3D2-E293-4140-4DEF2E9DA1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6169FB1-5A92-08A5-16B4-ED45F59D8CD9}"/>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6" name="Fußzeilenplatzhalter 5">
            <a:extLst>
              <a:ext uri="{FF2B5EF4-FFF2-40B4-BE49-F238E27FC236}">
                <a16:creationId xmlns:a16="http://schemas.microsoft.com/office/drawing/2014/main" id="{69E066D5-A2CD-2C1C-31FF-4C1D2595501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B26A017-B9A1-E072-EE93-2F5D2F6EF72B}"/>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1673057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CE3EBB-3C6F-8342-E712-90D39D283BC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0C159C3-DCB8-CC61-3137-D4455C2DB0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7FECAA8-60EB-7F49-4376-30938AA36E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CACE5C0-D651-37CC-35A5-F4B8B0F24FFE}"/>
              </a:ext>
            </a:extLst>
          </p:cNvPr>
          <p:cNvSpPr>
            <a:spLocks noGrp="1"/>
          </p:cNvSpPr>
          <p:nvPr>
            <p:ph type="dt" sz="half" idx="10"/>
          </p:nvPr>
        </p:nvSpPr>
        <p:spPr/>
        <p:txBody>
          <a:bodyPr/>
          <a:lstStyle/>
          <a:p>
            <a:fld id="{36373909-0A5E-7448-A2F4-56B7159BDF16}" type="datetimeFigureOut">
              <a:rPr lang="de-DE" smtClean="0"/>
              <a:t>11.02.26</a:t>
            </a:fld>
            <a:endParaRPr lang="de-DE"/>
          </a:p>
        </p:txBody>
      </p:sp>
      <p:sp>
        <p:nvSpPr>
          <p:cNvPr id="6" name="Fußzeilenplatzhalter 5">
            <a:extLst>
              <a:ext uri="{FF2B5EF4-FFF2-40B4-BE49-F238E27FC236}">
                <a16:creationId xmlns:a16="http://schemas.microsoft.com/office/drawing/2014/main" id="{9FA32B58-FAE5-D3D8-819F-B08A195CF0C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88208AC-8E0B-3688-D30C-070F3252E65D}"/>
              </a:ext>
            </a:extLst>
          </p:cNvPr>
          <p:cNvSpPr>
            <a:spLocks noGrp="1"/>
          </p:cNvSpPr>
          <p:nvPr>
            <p:ph type="sldNum" sz="quarter" idx="12"/>
          </p:nvPr>
        </p:nvSpPr>
        <p:spPr/>
        <p:txBody>
          <a:bodyPr/>
          <a:lstStyle/>
          <a:p>
            <a:fld id="{D63EAD25-E6D6-5142-AAA9-85FAB90D2323}" type="slidenum">
              <a:rPr lang="de-DE" smtClean="0"/>
              <a:t>‹Nr.›</a:t>
            </a:fld>
            <a:endParaRPr lang="de-DE"/>
          </a:p>
        </p:txBody>
      </p:sp>
    </p:spTree>
    <p:extLst>
      <p:ext uri="{BB962C8B-B14F-4D97-AF65-F5344CB8AC3E}">
        <p14:creationId xmlns:p14="http://schemas.microsoft.com/office/powerpoint/2010/main" val="1547611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D4B596F-95B2-20DB-04BD-0D685B65D0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3D5410E6-BD79-2153-42CE-42F0D474CB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5237C44-20EF-3015-7F29-D9482FD76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373909-0A5E-7448-A2F4-56B7159BDF16}" type="datetimeFigureOut">
              <a:rPr lang="de-DE" smtClean="0"/>
              <a:t>11.02.26</a:t>
            </a:fld>
            <a:endParaRPr lang="de-DE"/>
          </a:p>
        </p:txBody>
      </p:sp>
      <p:sp>
        <p:nvSpPr>
          <p:cNvPr id="5" name="Fußzeilenplatzhalter 4">
            <a:extLst>
              <a:ext uri="{FF2B5EF4-FFF2-40B4-BE49-F238E27FC236}">
                <a16:creationId xmlns:a16="http://schemas.microsoft.com/office/drawing/2014/main" id="{9515DEF3-1AD0-6457-9C6B-968C381400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13B659FA-B2CD-5D76-9ED5-674A3465E9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3EAD25-E6D6-5142-AAA9-85FAB90D2323}" type="slidenum">
              <a:rPr lang="de-DE" smtClean="0"/>
              <a:t>‹Nr.›</a:t>
            </a:fld>
            <a:endParaRPr lang="de-DE"/>
          </a:p>
        </p:txBody>
      </p:sp>
    </p:spTree>
    <p:extLst>
      <p:ext uri="{BB962C8B-B14F-4D97-AF65-F5344CB8AC3E}">
        <p14:creationId xmlns:p14="http://schemas.microsoft.com/office/powerpoint/2010/main" val="1590954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 und in der Praxis?</a:t>
            </a:r>
          </a:p>
        </p:txBody>
      </p:sp>
      <p:sp>
        <p:nvSpPr>
          <p:cNvPr id="3" name="Foliennummernplatzhalter 2">
            <a:extLst>
              <a:ext uri="{FF2B5EF4-FFF2-40B4-BE49-F238E27FC236}">
                <a16:creationId xmlns:a16="http://schemas.microsoft.com/office/drawing/2014/main" id="{4266791F-3D6D-411D-A488-60B4A891AA61}"/>
              </a:ext>
            </a:extLst>
          </p:cNvPr>
          <p:cNvSpPr>
            <a:spLocks noGrp="1"/>
          </p:cNvSpPr>
          <p:nvPr>
            <p:ph type="sldNum" sz="quarter" idx="12"/>
          </p:nvPr>
        </p:nvSpPr>
        <p:spPr/>
        <p:txBody>
          <a:bodyPr/>
          <a:lstStyle/>
          <a:p>
            <a:fld id="{7F27BCEF-0CE1-864C-ABCA-F6EEE319E985}" type="slidenum">
              <a:rPr lang="de-DE" smtClean="0"/>
              <a:t>1</a:t>
            </a:fld>
            <a:endParaRPr lang="de-DE" dirty="0"/>
          </a:p>
        </p:txBody>
      </p:sp>
      <p:graphicFrame>
        <p:nvGraphicFramePr>
          <p:cNvPr id="9" name="Diagramm 8">
            <a:extLst>
              <a:ext uri="{FF2B5EF4-FFF2-40B4-BE49-F238E27FC236}">
                <a16:creationId xmlns:a16="http://schemas.microsoft.com/office/drawing/2014/main" id="{F10E03EC-CCEE-4410-AD88-52F88647D6C9}"/>
              </a:ext>
            </a:extLst>
          </p:cNvPr>
          <p:cNvGraphicFramePr/>
          <p:nvPr/>
        </p:nvGraphicFramePr>
        <p:xfrm>
          <a:off x="452782" y="2737917"/>
          <a:ext cx="11286436" cy="22608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1623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feil: Chevron 10">
            <a:extLst>
              <a:ext uri="{FF2B5EF4-FFF2-40B4-BE49-F238E27FC236}">
                <a16:creationId xmlns:a16="http://schemas.microsoft.com/office/drawing/2014/main" id="{A80A2F91-D8A5-4623-9F92-7D478F23395F}"/>
              </a:ext>
            </a:extLst>
          </p:cNvPr>
          <p:cNvSpPr/>
          <p:nvPr/>
        </p:nvSpPr>
        <p:spPr>
          <a:xfrm>
            <a:off x="293520" y="427216"/>
            <a:ext cx="2777484" cy="1082602"/>
          </a:xfrm>
          <a:prstGeom prst="chevron">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de-DE"/>
          </a:p>
        </p:txBody>
      </p:sp>
      <p:sp>
        <p:nvSpPr>
          <p:cNvPr id="12" name="Pfeil: Chevron 4">
            <a:extLst>
              <a:ext uri="{FF2B5EF4-FFF2-40B4-BE49-F238E27FC236}">
                <a16:creationId xmlns:a16="http://schemas.microsoft.com/office/drawing/2014/main" id="{051D809C-E3B3-4FC2-A23F-CEA52EEE7E47}"/>
              </a:ext>
            </a:extLst>
          </p:cNvPr>
          <p:cNvSpPr txBox="1"/>
          <p:nvPr/>
        </p:nvSpPr>
        <p:spPr>
          <a:xfrm>
            <a:off x="903032" y="427216"/>
            <a:ext cx="1666491" cy="10826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Andere schützen</a:t>
            </a:r>
          </a:p>
        </p:txBody>
      </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Erste Hilfe leisten</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10</a:t>
            </a:fld>
            <a:endParaRPr lang="de-DE" dirty="0"/>
          </a:p>
        </p:txBody>
      </p:sp>
      <p:pic>
        <p:nvPicPr>
          <p:cNvPr id="13" name="Grafik 12">
            <a:extLst>
              <a:ext uri="{FF2B5EF4-FFF2-40B4-BE49-F238E27FC236}">
                <a16:creationId xmlns:a16="http://schemas.microsoft.com/office/drawing/2014/main" id="{F94A7B3E-2E77-416B-82AF-1BDC4965FD8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1942884"/>
            <a:ext cx="5429173" cy="4001968"/>
          </a:xfrm>
          <a:prstGeom prst="rect">
            <a:avLst/>
          </a:prstGeom>
        </p:spPr>
      </p:pic>
      <p:sp>
        <p:nvSpPr>
          <p:cNvPr id="14" name="Ellipse 13">
            <a:extLst>
              <a:ext uri="{FF2B5EF4-FFF2-40B4-BE49-F238E27FC236}">
                <a16:creationId xmlns:a16="http://schemas.microsoft.com/office/drawing/2014/main" id="{5049B957-AB14-4014-926B-31B1569A6637}"/>
              </a:ext>
            </a:extLst>
          </p:cNvPr>
          <p:cNvSpPr/>
          <p:nvPr/>
        </p:nvSpPr>
        <p:spPr>
          <a:xfrm>
            <a:off x="4204544" y="2502110"/>
            <a:ext cx="2921000" cy="273050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5" name="Textfeld 14">
            <a:extLst>
              <a:ext uri="{FF2B5EF4-FFF2-40B4-BE49-F238E27FC236}">
                <a16:creationId xmlns:a16="http://schemas.microsoft.com/office/drawing/2014/main" id="{2B852F86-C96E-4BFB-8A26-139472A54AFB}"/>
              </a:ext>
            </a:extLst>
          </p:cNvPr>
          <p:cNvSpPr txBox="1"/>
          <p:nvPr/>
        </p:nvSpPr>
        <p:spPr>
          <a:xfrm>
            <a:off x="7192861" y="1690688"/>
            <a:ext cx="4999139" cy="4154984"/>
          </a:xfrm>
          <a:prstGeom prst="rect">
            <a:avLst/>
          </a:prstGeom>
          <a:noFill/>
        </p:spPr>
        <p:txBody>
          <a:bodyPr wrap="square" rtlCol="0">
            <a:spAutoFit/>
          </a:bodyPr>
          <a:lstStyle/>
          <a:p>
            <a:endParaRPr lang="de-DE" sz="2400" dirty="0">
              <a:latin typeface="Arial Black" panose="020B0A04020102020204" pitchFamily="34" charset="0"/>
              <a:cs typeface="Arial" panose="020B0604020202020204" pitchFamily="34" charset="0"/>
            </a:endParaRPr>
          </a:p>
          <a:p>
            <a:pPr marL="342900" indent="-342900">
              <a:buFont typeface="Arial" panose="020B0604020202020204" pitchFamily="34" charset="0"/>
              <a:buChar char="•"/>
            </a:pPr>
            <a:r>
              <a:rPr lang="de-DE" sz="2400" dirty="0">
                <a:latin typeface="Arial" panose="020B0604020202020204" pitchFamily="34" charset="0"/>
                <a:cs typeface="Arial" panose="020B0604020202020204" pitchFamily="34" charset="0"/>
              </a:rPr>
              <a:t>Umgehend aus der Hitze</a:t>
            </a:r>
          </a:p>
          <a:p>
            <a:pPr marL="342900" indent="-342900">
              <a:buFont typeface="Arial" panose="020B0604020202020204" pitchFamily="34" charset="0"/>
              <a:buChar char="•"/>
            </a:pPr>
            <a:r>
              <a:rPr lang="de-DE" sz="2400" dirty="0">
                <a:latin typeface="Arial" panose="020B0604020202020204" pitchFamily="34" charset="0"/>
                <a:cs typeface="Arial" panose="020B0604020202020204" pitchFamily="34" charset="0"/>
              </a:rPr>
              <a:t>Kleidung lockern</a:t>
            </a:r>
          </a:p>
          <a:p>
            <a:pPr marL="342900" indent="-342900">
              <a:buFont typeface="Arial" panose="020B0604020202020204" pitchFamily="34" charset="0"/>
              <a:buChar char="•"/>
            </a:pPr>
            <a:r>
              <a:rPr lang="de-DE" sz="2400" dirty="0">
                <a:latin typeface="Arial" panose="020B0604020202020204" pitchFamily="34" charset="0"/>
                <a:cs typeface="Arial" panose="020B0604020202020204" pitchFamily="34" charset="0"/>
              </a:rPr>
              <a:t>Kühlen mit feuchten, lauwarmen Tüchern an Kopf, Nacken, Händen und Füßen</a:t>
            </a:r>
          </a:p>
          <a:p>
            <a:pPr marL="342900" indent="-342900">
              <a:buFont typeface="Arial" panose="020B0604020202020204" pitchFamily="34" charset="0"/>
              <a:buChar char="•"/>
            </a:pPr>
            <a:r>
              <a:rPr lang="de-DE" sz="2400" dirty="0">
                <a:latin typeface="Arial" panose="020B0604020202020204" pitchFamily="34" charset="0"/>
                <a:cs typeface="Arial" panose="020B0604020202020204" pitchFamily="34" charset="0"/>
              </a:rPr>
              <a:t>Flüssigkeit (Mineralwasser,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leicht gesalzenes Wasser)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sym typeface="Wingdings" panose="05000000000000000000" pitchFamily="2" charset="2"/>
              </a:rPr>
              <a:t> </a:t>
            </a:r>
            <a:r>
              <a:rPr lang="de-DE" sz="2400" dirty="0">
                <a:latin typeface="Arial" panose="020B0604020202020204" pitchFamily="34" charset="0"/>
                <a:cs typeface="Arial" panose="020B0604020202020204" pitchFamily="34" charset="0"/>
              </a:rPr>
              <a:t>Vorsicht: nicht bei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Bewusstseinseintrübung (Erstickungsgefahr!)</a:t>
            </a:r>
          </a:p>
        </p:txBody>
      </p:sp>
      <p:sp>
        <p:nvSpPr>
          <p:cNvPr id="16" name="Textfeld 15">
            <a:extLst>
              <a:ext uri="{FF2B5EF4-FFF2-40B4-BE49-F238E27FC236}">
                <a16:creationId xmlns:a16="http://schemas.microsoft.com/office/drawing/2014/main" id="{7D23DDDD-58FA-4EBA-AC85-A592A0F30813}"/>
              </a:ext>
            </a:extLst>
          </p:cNvPr>
          <p:cNvSpPr txBox="1"/>
          <p:nvPr/>
        </p:nvSpPr>
        <p:spPr>
          <a:xfrm>
            <a:off x="4271861" y="2911041"/>
            <a:ext cx="2845457" cy="2031325"/>
          </a:xfrm>
          <a:prstGeom prst="rect">
            <a:avLst/>
          </a:prstGeom>
          <a:noFill/>
        </p:spPr>
        <p:txBody>
          <a:bodyPr wrap="square" rtlCol="0">
            <a:spAutoFit/>
          </a:bodyPr>
          <a:lstStyle/>
          <a:p>
            <a:pPr algn="ctr"/>
            <a:r>
              <a:rPr lang="de-DE" b="1" dirty="0">
                <a:solidFill>
                  <a:schemeClr val="bg1"/>
                </a:solidFill>
                <a:latin typeface="Arial" panose="020B0604020202020204" pitchFamily="34" charset="0"/>
                <a:cs typeface="Arial" panose="020B0604020202020204" pitchFamily="34" charset="0"/>
              </a:rPr>
              <a:t>112 </a:t>
            </a:r>
            <a:br>
              <a:rPr lang="de-DE" b="1" dirty="0">
                <a:solidFill>
                  <a:schemeClr val="bg1"/>
                </a:solidFill>
                <a:latin typeface="Arial" panose="020B0604020202020204" pitchFamily="34" charset="0"/>
                <a:cs typeface="Arial" panose="020B0604020202020204" pitchFamily="34" charset="0"/>
              </a:rPr>
            </a:br>
            <a:r>
              <a:rPr lang="de-DE" dirty="0">
                <a:solidFill>
                  <a:schemeClr val="bg1"/>
                </a:solidFill>
                <a:latin typeface="Arial" panose="020B0604020202020204" pitchFamily="34" charset="0"/>
                <a:cs typeface="Arial" panose="020B0604020202020204" pitchFamily="34" charset="0"/>
              </a:rPr>
              <a:t>Bewusstseinseintrübung (reduzierte Ansprech-barkeit), hoher/</a:t>
            </a:r>
            <a:br>
              <a:rPr lang="de-DE" dirty="0">
                <a:solidFill>
                  <a:schemeClr val="bg1"/>
                </a:solidFill>
                <a:latin typeface="Arial" panose="020B0604020202020204" pitchFamily="34" charset="0"/>
                <a:cs typeface="Arial" panose="020B0604020202020204" pitchFamily="34" charset="0"/>
              </a:rPr>
            </a:br>
            <a:r>
              <a:rPr lang="de-DE" dirty="0">
                <a:solidFill>
                  <a:schemeClr val="bg1"/>
                </a:solidFill>
                <a:latin typeface="Arial" panose="020B0604020202020204" pitchFamily="34" charset="0"/>
                <a:cs typeface="Arial" panose="020B0604020202020204" pitchFamily="34" charset="0"/>
              </a:rPr>
              <a:t>niedriger Blutdruck, schwere Atemnot</a:t>
            </a:r>
            <a:endParaRPr lang="de-DE" b="1" dirty="0">
              <a:solidFill>
                <a:schemeClr val="bg1"/>
              </a:solidFill>
              <a:latin typeface="Arial" panose="020B0604020202020204" pitchFamily="34" charset="0"/>
              <a:cs typeface="Arial" panose="020B0604020202020204" pitchFamily="34" charset="0"/>
            </a:endParaRPr>
          </a:p>
          <a:p>
            <a:endParaRPr lang="de-DE" dirty="0">
              <a:solidFill>
                <a:schemeClr val="bg1"/>
              </a:solidFill>
              <a:highlight>
                <a:srgbClr val="FFFF00"/>
              </a:highlight>
              <a:latin typeface="Arial" panose="020B0604020202020204" pitchFamily="34" charset="0"/>
              <a:cs typeface="Arial" panose="020B0604020202020204" pitchFamily="34" charset="0"/>
            </a:endParaRPr>
          </a:p>
        </p:txBody>
      </p:sp>
      <p:sp>
        <p:nvSpPr>
          <p:cNvPr id="10" name="Textfeld 9">
            <a:extLst>
              <a:ext uri="{FF2B5EF4-FFF2-40B4-BE49-F238E27FC236}">
                <a16:creationId xmlns:a16="http://schemas.microsoft.com/office/drawing/2014/main" id="{D99A7A29-5CB0-4C4F-B9CA-F50017F1C1A3}"/>
              </a:ext>
            </a:extLst>
          </p:cNvPr>
          <p:cNvSpPr txBox="1"/>
          <p:nvPr/>
        </p:nvSpPr>
        <p:spPr>
          <a:xfrm>
            <a:off x="676657" y="6451636"/>
            <a:ext cx="11040506" cy="380104"/>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Informationsmaterialien von: Bayerisches Landesamt für Gesundheit und Lebensmittelsicherheit, </a:t>
            </a:r>
            <a:r>
              <a:rPr lang="de-DE" sz="1100" dirty="0" err="1">
                <a:latin typeface="Arial" panose="020B0604020202020204" pitchFamily="34" charset="0"/>
                <a:cs typeface="Arial" panose="020B0604020202020204" pitchFamily="34" charset="0"/>
              </a:rPr>
              <a:t>HitzeService</a:t>
            </a:r>
            <a:r>
              <a:rPr lang="de-DE" sz="1100" dirty="0">
                <a:latin typeface="Arial" panose="020B0604020202020204" pitchFamily="34" charset="0"/>
                <a:cs typeface="Arial" panose="020B0604020202020204" pitchFamily="34" charset="0"/>
              </a:rPr>
              <a:t>, Klima Mensch Gesundheit, </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LMU Klinikum, MAGs, Umweltbundesamt  </a:t>
            </a:r>
          </a:p>
        </p:txBody>
      </p:sp>
    </p:spTree>
    <p:extLst>
      <p:ext uri="{BB962C8B-B14F-4D97-AF65-F5344CB8AC3E}">
        <p14:creationId xmlns:p14="http://schemas.microsoft.com/office/powerpoint/2010/main" val="1498031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feil: Chevron 10">
            <a:extLst>
              <a:ext uri="{FF2B5EF4-FFF2-40B4-BE49-F238E27FC236}">
                <a16:creationId xmlns:a16="http://schemas.microsoft.com/office/drawing/2014/main" id="{A80A2F91-D8A5-4623-9F92-7D478F23395F}"/>
              </a:ext>
            </a:extLst>
          </p:cNvPr>
          <p:cNvSpPr/>
          <p:nvPr/>
        </p:nvSpPr>
        <p:spPr>
          <a:xfrm>
            <a:off x="293520" y="427216"/>
            <a:ext cx="2777484" cy="1082602"/>
          </a:xfrm>
          <a:prstGeom prst="chevron">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de-DE"/>
          </a:p>
        </p:txBody>
      </p:sp>
      <p:sp>
        <p:nvSpPr>
          <p:cNvPr id="12" name="Pfeil: Chevron 4">
            <a:extLst>
              <a:ext uri="{FF2B5EF4-FFF2-40B4-BE49-F238E27FC236}">
                <a16:creationId xmlns:a16="http://schemas.microsoft.com/office/drawing/2014/main" id="{051D809C-E3B3-4FC2-A23F-CEA52EEE7E47}"/>
              </a:ext>
            </a:extLst>
          </p:cNvPr>
          <p:cNvSpPr txBox="1"/>
          <p:nvPr/>
        </p:nvSpPr>
        <p:spPr>
          <a:xfrm>
            <a:off x="903032" y="427216"/>
            <a:ext cx="1666491" cy="10826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Andere schützen</a:t>
            </a:r>
          </a:p>
        </p:txBody>
      </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Anpassungen für andere</a:t>
            </a:r>
          </a:p>
        </p:txBody>
      </p:sp>
      <p:sp>
        <p:nvSpPr>
          <p:cNvPr id="10" name="Inhaltsplatzhalter 6">
            <a:extLst>
              <a:ext uri="{FF2B5EF4-FFF2-40B4-BE49-F238E27FC236}">
                <a16:creationId xmlns:a16="http://schemas.microsoft.com/office/drawing/2014/main" id="{1093B858-D56E-4F13-ACE6-9A488987BD35}"/>
              </a:ext>
            </a:extLst>
          </p:cNvPr>
          <p:cNvSpPr>
            <a:spLocks noGrp="1"/>
          </p:cNvSpPr>
          <p:nvPr>
            <p:ph idx="1"/>
          </p:nvPr>
        </p:nvSpPr>
        <p:spPr>
          <a:xfrm>
            <a:off x="838200" y="1825625"/>
            <a:ext cx="8259501" cy="4351338"/>
          </a:xfrm>
        </p:spPr>
        <p:txBody>
          <a:bodyPr>
            <a:normAutofit fontScale="92500"/>
          </a:bodyPr>
          <a:lstStyle/>
          <a:p>
            <a:pPr marL="0" indent="0">
              <a:lnSpc>
                <a:spcPct val="100000"/>
              </a:lnSpc>
              <a:spcBef>
                <a:spcPts val="1300"/>
              </a:spcBef>
              <a:buNone/>
            </a:pPr>
            <a:r>
              <a:rPr lang="de-DE" sz="2600" b="1" dirty="0">
                <a:latin typeface="Arial" panose="020B0604020202020204" pitchFamily="34" charset="0"/>
                <a:cs typeface="Arial" panose="020B0604020202020204" pitchFamily="34" charset="0"/>
              </a:rPr>
              <a:t>Welche Personen(gruppen) kann ich einfach erreichen?</a:t>
            </a:r>
            <a:br>
              <a:rPr lang="de-DE" sz="2600" b="1" dirty="0">
                <a:latin typeface="Arial" panose="020B0604020202020204" pitchFamily="34" charset="0"/>
                <a:cs typeface="Arial" panose="020B0604020202020204" pitchFamily="34" charset="0"/>
              </a:rPr>
            </a:br>
            <a:r>
              <a:rPr lang="de-DE" sz="2600" b="1" dirty="0">
                <a:latin typeface="Arial" panose="020B0604020202020204" pitchFamily="34" charset="0"/>
                <a:cs typeface="Arial" panose="020B0604020202020204" pitchFamily="34" charset="0"/>
              </a:rPr>
              <a:t> </a:t>
            </a:r>
          </a:p>
          <a:p>
            <a:pPr marL="342900" indent="-342900">
              <a:lnSpc>
                <a:spcPct val="100000"/>
              </a:lnSpc>
              <a:spcBef>
                <a:spcPts val="1300"/>
              </a:spcBef>
            </a:pPr>
            <a:r>
              <a:rPr lang="de-DE" sz="2600" dirty="0">
                <a:latin typeface="Arial" panose="020B0604020202020204" pitchFamily="34" charset="0"/>
                <a:cs typeface="Arial" panose="020B0604020202020204" pitchFamily="34" charset="0"/>
              </a:rPr>
              <a:t>Kälteinseln schaffen und kennzeichnen: z. B. durch </a:t>
            </a:r>
            <a:br>
              <a:rPr lang="de-DE" sz="2600" dirty="0">
                <a:latin typeface="Arial" panose="020B0604020202020204" pitchFamily="34" charset="0"/>
                <a:cs typeface="Arial" panose="020B0604020202020204" pitchFamily="34" charset="0"/>
              </a:rPr>
            </a:br>
            <a:r>
              <a:rPr lang="de-DE" sz="2600" b="1" dirty="0">
                <a:latin typeface="Arial" panose="020B0604020202020204" pitchFamily="34" charset="0"/>
                <a:cs typeface="Arial" panose="020B0604020202020204" pitchFamily="34" charset="0"/>
              </a:rPr>
              <a:t>Schattenspender</a:t>
            </a:r>
            <a:r>
              <a:rPr lang="de-DE" sz="2600" dirty="0">
                <a:latin typeface="Arial" panose="020B0604020202020204" pitchFamily="34" charset="0"/>
                <a:cs typeface="Arial" panose="020B0604020202020204" pitchFamily="34" charset="0"/>
              </a:rPr>
              <a:t>-Sticker oder -Poster, </a:t>
            </a:r>
            <a:r>
              <a:rPr lang="de-DE" sz="2600" b="1" dirty="0">
                <a:latin typeface="Arial" panose="020B0604020202020204" pitchFamily="34" charset="0"/>
                <a:cs typeface="Arial" panose="020B0604020202020204" pitchFamily="34" charset="0"/>
              </a:rPr>
              <a:t>digitale Maps </a:t>
            </a:r>
          </a:p>
          <a:p>
            <a:pPr marL="342900" indent="-342900">
              <a:lnSpc>
                <a:spcPct val="100000"/>
              </a:lnSpc>
              <a:spcBef>
                <a:spcPts val="1300"/>
              </a:spcBef>
            </a:pPr>
            <a:r>
              <a:rPr lang="de-DE" sz="2600" b="1" dirty="0">
                <a:latin typeface="Arial" panose="020B0604020202020204" pitchFamily="34" charset="0"/>
                <a:cs typeface="Arial" panose="020B0604020202020204" pitchFamily="34" charset="0"/>
              </a:rPr>
              <a:t>„Hitze-Patenschaft“ </a:t>
            </a:r>
            <a:r>
              <a:rPr lang="de-DE" sz="2600" dirty="0">
                <a:latin typeface="Arial" panose="020B0604020202020204" pitchFamily="34" charset="0"/>
                <a:cs typeface="Arial" panose="020B0604020202020204" pitchFamily="34" charset="0"/>
              </a:rPr>
              <a:t>übernehmen: vulnerablen Personen Hilfe anbieten: z. B. Besorgungen, häufigere Besuche oder Anrufe, Transport (an kühle Orte) </a:t>
            </a:r>
          </a:p>
          <a:p>
            <a:pPr marL="342900" indent="-342900">
              <a:lnSpc>
                <a:spcPct val="100000"/>
              </a:lnSpc>
              <a:spcBef>
                <a:spcPts val="1300"/>
              </a:spcBef>
            </a:pPr>
            <a:r>
              <a:rPr lang="de-DE" sz="2600" dirty="0">
                <a:latin typeface="Arial" panose="020B0604020202020204" pitchFamily="34" charset="0"/>
                <a:cs typeface="Arial" panose="020B0604020202020204" pitchFamily="34" charset="0"/>
              </a:rPr>
              <a:t>Trinkwasser anbieten: z. B. Aushang im Schaufenster, </a:t>
            </a:r>
            <a:br>
              <a:rPr lang="de-DE" sz="2600" dirty="0">
                <a:latin typeface="Arial" panose="020B0604020202020204" pitchFamily="34" charset="0"/>
                <a:cs typeface="Arial" panose="020B0604020202020204" pitchFamily="34" charset="0"/>
              </a:rPr>
            </a:br>
            <a:r>
              <a:rPr lang="de-DE" sz="2600" b="1" dirty="0">
                <a:latin typeface="Arial" panose="020B0604020202020204" pitchFamily="34" charset="0"/>
                <a:cs typeface="Arial" panose="020B0604020202020204" pitchFamily="34" charset="0"/>
              </a:rPr>
              <a:t>Refill</a:t>
            </a:r>
            <a:r>
              <a:rPr lang="de-DE" sz="2600" dirty="0">
                <a:latin typeface="Arial" panose="020B0604020202020204" pitchFamily="34" charset="0"/>
                <a:cs typeface="Arial" panose="020B0604020202020204" pitchFamily="34" charset="0"/>
              </a:rPr>
              <a:t>-Sticker</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11</a:t>
            </a:fld>
            <a:endParaRPr lang="de-DE" dirty="0"/>
          </a:p>
        </p:txBody>
      </p:sp>
      <p:pic>
        <p:nvPicPr>
          <p:cNvPr id="17" name="Grafik 16">
            <a:extLst>
              <a:ext uri="{FF2B5EF4-FFF2-40B4-BE49-F238E27FC236}">
                <a16:creationId xmlns:a16="http://schemas.microsoft.com/office/drawing/2014/main" id="{F24CA8BF-11AC-4DDD-9048-F149968745C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11248" y="1825625"/>
            <a:ext cx="2868038" cy="4088792"/>
          </a:xfrm>
          <a:prstGeom prst="rect">
            <a:avLst/>
          </a:prstGeom>
        </p:spPr>
      </p:pic>
      <p:sp>
        <p:nvSpPr>
          <p:cNvPr id="8" name="Textfeld 7">
            <a:extLst>
              <a:ext uri="{FF2B5EF4-FFF2-40B4-BE49-F238E27FC236}">
                <a16:creationId xmlns:a16="http://schemas.microsoft.com/office/drawing/2014/main" id="{F2D455FE-8FFA-4864-BB70-B9057B2E9EA2}"/>
              </a:ext>
            </a:extLst>
          </p:cNvPr>
          <p:cNvSpPr txBox="1"/>
          <p:nvPr/>
        </p:nvSpPr>
        <p:spPr>
          <a:xfrm>
            <a:off x="676657" y="6451636"/>
            <a:ext cx="11040506" cy="236219"/>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Informationsmaterialien von: Bär </a:t>
            </a:r>
            <a:r>
              <a:rPr lang="de-DE" sz="1100" dirty="0" err="1">
                <a:latin typeface="Arial" panose="020B0604020202020204" pitchFamily="34" charset="0"/>
                <a:cs typeface="Arial" panose="020B0604020202020204" pitchFamily="34" charset="0"/>
              </a:rPr>
              <a:t>meets</a:t>
            </a:r>
            <a:r>
              <a:rPr lang="de-DE" sz="1100" dirty="0">
                <a:latin typeface="Arial" panose="020B0604020202020204" pitchFamily="34" charset="0"/>
                <a:cs typeface="Arial" panose="020B0604020202020204" pitchFamily="34" charset="0"/>
              </a:rPr>
              <a:t> Adler, Refill, Umweltbundesamt  </a:t>
            </a:r>
          </a:p>
        </p:txBody>
      </p:sp>
    </p:spTree>
    <p:extLst>
      <p:ext uri="{BB962C8B-B14F-4D97-AF65-F5344CB8AC3E}">
        <p14:creationId xmlns:p14="http://schemas.microsoft.com/office/powerpoint/2010/main" val="129023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feil: Chevron 10">
            <a:extLst>
              <a:ext uri="{FF2B5EF4-FFF2-40B4-BE49-F238E27FC236}">
                <a16:creationId xmlns:a16="http://schemas.microsoft.com/office/drawing/2014/main" id="{A80A2F91-D8A5-4623-9F92-7D478F23395F}"/>
              </a:ext>
            </a:extLst>
          </p:cNvPr>
          <p:cNvSpPr/>
          <p:nvPr/>
        </p:nvSpPr>
        <p:spPr>
          <a:xfrm>
            <a:off x="293520" y="427216"/>
            <a:ext cx="2777484" cy="1082602"/>
          </a:xfrm>
          <a:prstGeom prst="chevron">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de-DE"/>
          </a:p>
        </p:txBody>
      </p:sp>
      <p:sp>
        <p:nvSpPr>
          <p:cNvPr id="12" name="Pfeil: Chevron 4">
            <a:extLst>
              <a:ext uri="{FF2B5EF4-FFF2-40B4-BE49-F238E27FC236}">
                <a16:creationId xmlns:a16="http://schemas.microsoft.com/office/drawing/2014/main" id="{051D809C-E3B3-4FC2-A23F-CEA52EEE7E47}"/>
              </a:ext>
            </a:extLst>
          </p:cNvPr>
          <p:cNvSpPr txBox="1"/>
          <p:nvPr/>
        </p:nvSpPr>
        <p:spPr>
          <a:xfrm>
            <a:off x="903032" y="427216"/>
            <a:ext cx="1666491" cy="108260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Andere schützen</a:t>
            </a:r>
          </a:p>
        </p:txBody>
      </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Weitersagen</a:t>
            </a:r>
          </a:p>
        </p:txBody>
      </p:sp>
      <p:sp>
        <p:nvSpPr>
          <p:cNvPr id="10" name="Inhaltsplatzhalter 6">
            <a:extLst>
              <a:ext uri="{FF2B5EF4-FFF2-40B4-BE49-F238E27FC236}">
                <a16:creationId xmlns:a16="http://schemas.microsoft.com/office/drawing/2014/main" id="{1093B858-D56E-4F13-ACE6-9A488987BD35}"/>
              </a:ext>
            </a:extLst>
          </p:cNvPr>
          <p:cNvSpPr>
            <a:spLocks noGrp="1"/>
          </p:cNvSpPr>
          <p:nvPr>
            <p:ph idx="1"/>
          </p:nvPr>
        </p:nvSpPr>
        <p:spPr>
          <a:xfrm>
            <a:off x="838200" y="1825625"/>
            <a:ext cx="10273496" cy="4351338"/>
          </a:xfrm>
        </p:spPr>
        <p:txBody>
          <a:bodyPr>
            <a:normAutofit/>
          </a:bodyPr>
          <a:lstStyle/>
          <a:p>
            <a:pPr marL="342900" indent="-342900">
              <a:lnSpc>
                <a:spcPct val="100000"/>
              </a:lnSpc>
              <a:spcBef>
                <a:spcPts val="1300"/>
              </a:spcBef>
            </a:pPr>
            <a:r>
              <a:rPr lang="de-DE" dirty="0">
                <a:latin typeface="Arial" panose="020B0604020202020204" pitchFamily="34" charset="0"/>
                <a:cs typeface="Arial" panose="020B0604020202020204" pitchFamily="34" charset="0"/>
              </a:rPr>
              <a:t>Nutzung von </a:t>
            </a:r>
            <a:r>
              <a:rPr lang="de-DE" b="1" dirty="0">
                <a:latin typeface="Arial" panose="020B0604020202020204" pitchFamily="34" charset="0"/>
                <a:cs typeface="Arial" panose="020B0604020202020204" pitchFamily="34" charset="0"/>
              </a:rPr>
              <a:t>Warn-Apps</a:t>
            </a:r>
            <a:r>
              <a:rPr lang="de-DE" dirty="0">
                <a:latin typeface="Arial" panose="020B0604020202020204" pitchFamily="34" charset="0"/>
                <a:cs typeface="Arial" panose="020B0604020202020204" pitchFamily="34" charset="0"/>
              </a:rPr>
              <a:t> erklären; </a:t>
            </a:r>
            <a:r>
              <a:rPr lang="de-DE" b="1" dirty="0">
                <a:latin typeface="Arial" panose="020B0604020202020204" pitchFamily="34" charset="0"/>
                <a:cs typeface="Arial" panose="020B0604020202020204" pitchFamily="34" charset="0"/>
              </a:rPr>
              <a:t>hilfreiche Quellen </a:t>
            </a:r>
            <a:r>
              <a:rPr lang="de-DE" dirty="0">
                <a:latin typeface="Arial" panose="020B0604020202020204" pitchFamily="34" charset="0"/>
                <a:cs typeface="Arial" panose="020B0604020202020204" pitchFamily="34" charset="0"/>
              </a:rPr>
              <a:t>teilen</a:t>
            </a:r>
          </a:p>
          <a:p>
            <a:pPr marL="342900" indent="-342900">
              <a:lnSpc>
                <a:spcPct val="100000"/>
              </a:lnSpc>
              <a:spcBef>
                <a:spcPts val="1300"/>
              </a:spcBef>
            </a:pPr>
            <a:r>
              <a:rPr lang="de-DE" dirty="0">
                <a:latin typeface="Arial" panose="020B0604020202020204" pitchFamily="34" charset="0"/>
                <a:cs typeface="Arial" panose="020B0604020202020204" pitchFamily="34" charset="0"/>
              </a:rPr>
              <a:t>Information im Netzwerk teilen (bspw. durch </a:t>
            </a:r>
            <a:r>
              <a:rPr lang="de-DE" b="1" dirty="0">
                <a:latin typeface="Arial" panose="020B0604020202020204" pitchFamily="34" charset="0"/>
                <a:cs typeface="Arial" panose="020B0604020202020204" pitchFamily="34" charset="0"/>
              </a:rPr>
              <a:t>Rundmails oder Aushänge, </a:t>
            </a:r>
            <a:r>
              <a:rPr lang="de-DE" dirty="0">
                <a:latin typeface="Arial" panose="020B0604020202020204" pitchFamily="34" charset="0"/>
                <a:cs typeface="Arial" panose="020B0604020202020204" pitchFamily="34" charset="0"/>
              </a:rPr>
              <a:t>z. B. im Hausflur):</a:t>
            </a:r>
          </a:p>
          <a:p>
            <a:pPr marL="800100" lvl="1" indent="-342900">
              <a:lnSpc>
                <a:spcPct val="100000"/>
              </a:lnSpc>
              <a:spcBef>
                <a:spcPts val="1300"/>
              </a:spcBef>
            </a:pPr>
            <a:r>
              <a:rPr lang="de-DE" sz="2800" dirty="0">
                <a:latin typeface="Arial" panose="020B0604020202020204" pitchFamily="34" charset="0"/>
                <a:cs typeface="Arial" panose="020B0604020202020204" pitchFamily="34" charset="0"/>
              </a:rPr>
              <a:t>DASS eine Hitzewelle kommt </a:t>
            </a:r>
          </a:p>
          <a:p>
            <a:pPr marL="800100" lvl="1" indent="-342900">
              <a:lnSpc>
                <a:spcPct val="100000"/>
              </a:lnSpc>
              <a:spcBef>
                <a:spcPts val="1300"/>
              </a:spcBef>
            </a:pPr>
            <a:r>
              <a:rPr lang="de-DE" sz="2800" dirty="0">
                <a:latin typeface="Arial" panose="020B0604020202020204" pitchFamily="34" charset="0"/>
                <a:cs typeface="Arial" panose="020B0604020202020204" pitchFamily="34" charset="0"/>
              </a:rPr>
              <a:t>WIE man sich bei Hitze korrekt verhält</a:t>
            </a:r>
          </a:p>
          <a:p>
            <a:pPr marL="800100" lvl="1" indent="-342900">
              <a:lnSpc>
                <a:spcPct val="100000"/>
              </a:lnSpc>
              <a:spcBef>
                <a:spcPts val="1300"/>
              </a:spcBef>
            </a:pPr>
            <a:r>
              <a:rPr lang="de-DE" sz="2800" dirty="0">
                <a:latin typeface="Arial" panose="020B0604020202020204" pitchFamily="34" charset="0"/>
                <a:cs typeface="Arial" panose="020B0604020202020204" pitchFamily="34" charset="0"/>
              </a:rPr>
              <a:t>WO Kälteinseln sind</a:t>
            </a:r>
          </a:p>
          <a:p>
            <a:pPr marL="342900" indent="-342900">
              <a:lnSpc>
                <a:spcPct val="100000"/>
              </a:lnSpc>
              <a:spcBef>
                <a:spcPts val="1300"/>
              </a:spcBef>
            </a:pPr>
            <a:r>
              <a:rPr lang="de-DE" dirty="0">
                <a:latin typeface="Arial" panose="020B0604020202020204" pitchFamily="34" charset="0"/>
                <a:cs typeface="Arial" panose="020B0604020202020204" pitchFamily="34" charset="0"/>
              </a:rPr>
              <a:t>Aufruf bspw. durch Aushang: </a:t>
            </a:r>
            <a:r>
              <a:rPr lang="de-DE" b="1" dirty="0" err="1">
                <a:latin typeface="Arial" panose="020B0604020202020204" pitchFamily="34" charset="0"/>
                <a:cs typeface="Arial" panose="020B0604020202020204" pitchFamily="34" charset="0"/>
              </a:rPr>
              <a:t>Medikamentierungen</a:t>
            </a:r>
            <a:r>
              <a:rPr lang="de-DE" dirty="0">
                <a:latin typeface="Arial" panose="020B0604020202020204" pitchFamily="34" charset="0"/>
                <a:cs typeface="Arial" panose="020B0604020202020204" pitchFamily="34" charset="0"/>
              </a:rPr>
              <a:t> und Lagerung mit Arztpraxen und Apotheken besprechen</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12</a:t>
            </a:fld>
            <a:endParaRPr lang="de-DE" dirty="0"/>
          </a:p>
        </p:txBody>
      </p:sp>
      <p:sp>
        <p:nvSpPr>
          <p:cNvPr id="8" name="Textfeld 7">
            <a:extLst>
              <a:ext uri="{FF2B5EF4-FFF2-40B4-BE49-F238E27FC236}">
                <a16:creationId xmlns:a16="http://schemas.microsoft.com/office/drawing/2014/main" id="{167DA042-9C6D-41E4-96EF-63133D4368C2}"/>
              </a:ext>
            </a:extLst>
          </p:cNvPr>
          <p:cNvSpPr txBox="1"/>
          <p:nvPr/>
        </p:nvSpPr>
        <p:spPr>
          <a:xfrm>
            <a:off x="676657" y="6439605"/>
            <a:ext cx="11040506" cy="236411"/>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a:t>
            </a:r>
            <a:r>
              <a:rPr lang="de-DE" sz="1100" dirty="0"/>
              <a:t>MSCL Team</a:t>
            </a:r>
          </a:p>
        </p:txBody>
      </p:sp>
    </p:spTree>
    <p:extLst>
      <p:ext uri="{BB962C8B-B14F-4D97-AF65-F5344CB8AC3E}">
        <p14:creationId xmlns:p14="http://schemas.microsoft.com/office/powerpoint/2010/main" val="2906559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…und in der Praxis?</a:t>
            </a:r>
          </a:p>
        </p:txBody>
      </p:sp>
      <p:sp>
        <p:nvSpPr>
          <p:cNvPr id="12" name="Foliennummernplatzhalter 11">
            <a:extLst>
              <a:ext uri="{FF2B5EF4-FFF2-40B4-BE49-F238E27FC236}">
                <a16:creationId xmlns:a16="http://schemas.microsoft.com/office/drawing/2014/main" id="{E7E3C94B-F51A-D192-41CF-DC76F3D995FD}"/>
              </a:ext>
            </a:extLst>
          </p:cNvPr>
          <p:cNvSpPr>
            <a:spLocks noGrp="1"/>
          </p:cNvSpPr>
          <p:nvPr>
            <p:ph type="sldNum" sz="quarter" idx="12"/>
          </p:nvPr>
        </p:nvSpPr>
        <p:spPr/>
        <p:txBody>
          <a:bodyPr/>
          <a:lstStyle/>
          <a:p>
            <a:fld id="{7F27BCEF-0CE1-864C-ABCA-F6EEE319E985}" type="slidenum">
              <a:rPr lang="de-DE" smtClean="0"/>
              <a:t>13</a:t>
            </a:fld>
            <a:endParaRPr lang="de-DE" dirty="0"/>
          </a:p>
        </p:txBody>
      </p:sp>
      <p:pic>
        <p:nvPicPr>
          <p:cNvPr id="7" name="Grafik 6">
            <a:extLst>
              <a:ext uri="{FF2B5EF4-FFF2-40B4-BE49-F238E27FC236}">
                <a16:creationId xmlns:a16="http://schemas.microsoft.com/office/drawing/2014/main" id="{82CDE1D0-7A94-D7CC-9AF1-518358DC9F2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97797" y="229893"/>
            <a:ext cx="1483995" cy="642620"/>
          </a:xfrm>
          <a:prstGeom prst="rect">
            <a:avLst/>
          </a:prstGeom>
        </p:spPr>
      </p:pic>
      <p:graphicFrame>
        <p:nvGraphicFramePr>
          <p:cNvPr id="8" name="Diagramm 7">
            <a:extLst>
              <a:ext uri="{FF2B5EF4-FFF2-40B4-BE49-F238E27FC236}">
                <a16:creationId xmlns:a16="http://schemas.microsoft.com/office/drawing/2014/main" id="{B9DFC5F1-3447-4C28-BE31-67B29FAE080A}"/>
              </a:ext>
            </a:extLst>
          </p:cNvPr>
          <p:cNvGraphicFramePr/>
          <p:nvPr/>
        </p:nvGraphicFramePr>
        <p:xfrm>
          <a:off x="452782" y="2737917"/>
          <a:ext cx="11286436" cy="22608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136014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B27370BF-56C1-9A59-D8B5-DA4854910305}"/>
              </a:ext>
            </a:extLst>
          </p:cNvPr>
          <p:cNvSpPr>
            <a:spLocks noGrp="1" noRot="1" noMove="1" noResize="1" noEditPoints="1" noAdjustHandles="1" noChangeArrowheads="1" noChangeShapeType="1"/>
          </p:cNvSpPr>
          <p:nvPr/>
        </p:nvSpPr>
        <p:spPr>
          <a:xfrm>
            <a:off x="0" y="0"/>
            <a:ext cx="12192000" cy="6858000"/>
          </a:xfrm>
          <a:prstGeom prst="rect">
            <a:avLst/>
          </a:prstGeom>
          <a:solidFill>
            <a:srgbClr val="6DA69F"/>
          </a:solidFill>
          <a:ln>
            <a:solidFill>
              <a:srgbClr val="6A9E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BB1FC30F-4F95-154C-51B2-1A0EA892A37D}"/>
              </a:ext>
            </a:extLst>
          </p:cNvPr>
          <p:cNvSpPr>
            <a:spLocks noGrp="1"/>
          </p:cNvSpPr>
          <p:nvPr>
            <p:ph type="ctrTitle"/>
          </p:nvPr>
        </p:nvSpPr>
        <p:spPr>
          <a:xfrm>
            <a:off x="990598" y="2276928"/>
            <a:ext cx="6438902" cy="2304143"/>
          </a:xfrm>
        </p:spPr>
        <p:txBody>
          <a:bodyPr anchor="ctr">
            <a:normAutofit fontScale="90000"/>
          </a:bodyPr>
          <a:lstStyle/>
          <a:p>
            <a:r>
              <a:rPr lang="de-DE" sz="4400" dirty="0">
                <a:solidFill>
                  <a:schemeClr val="bg1"/>
                </a:solidFill>
              </a:rPr>
              <a:t>Arbeiten Sie in (neuen!) Zweiergruppen: </a:t>
            </a:r>
            <a:br>
              <a:rPr lang="de-DE" sz="4400" dirty="0">
                <a:solidFill>
                  <a:schemeClr val="bg1"/>
                </a:solidFill>
              </a:rPr>
            </a:br>
            <a:r>
              <a:rPr lang="de-DE" sz="4400" dirty="0">
                <a:solidFill>
                  <a:schemeClr val="bg1"/>
                </a:solidFill>
              </a:rPr>
              <a:t>Welche Ideen haben Sie, um </a:t>
            </a:r>
            <a:r>
              <a:rPr lang="de-DE" sz="4400" b="1" dirty="0">
                <a:solidFill>
                  <a:schemeClr val="bg1"/>
                </a:solidFill>
              </a:rPr>
              <a:t>gemeinsam in Ihrer Nachbarschaft </a:t>
            </a:r>
            <a:r>
              <a:rPr lang="de-DE" sz="4400" dirty="0">
                <a:solidFill>
                  <a:schemeClr val="bg1"/>
                </a:solidFill>
              </a:rPr>
              <a:t>den Hitzeschutz voranzutreiben?</a:t>
            </a:r>
            <a:endParaRPr lang="de-DE" sz="4400" dirty="0">
              <a:solidFill>
                <a:schemeClr val="bg1"/>
              </a:solidFill>
              <a:latin typeface="+mn-lt"/>
              <a:cs typeface="Arial" panose="020B0604020202020204" pitchFamily="34" charset="0"/>
            </a:endParaRPr>
          </a:p>
        </p:txBody>
      </p:sp>
      <p:pic>
        <p:nvPicPr>
          <p:cNvPr id="4" name="Grafik 3" descr="Gedanken Silhouette">
            <a:extLst>
              <a:ext uri="{FF2B5EF4-FFF2-40B4-BE49-F238E27FC236}">
                <a16:creationId xmlns:a16="http://schemas.microsoft.com/office/drawing/2014/main" id="{7DCADC24-3608-4628-BC90-1B150656E2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67702" y="1962149"/>
            <a:ext cx="2933700" cy="2933700"/>
          </a:xfrm>
          <a:prstGeom prst="rect">
            <a:avLst/>
          </a:prstGeom>
        </p:spPr>
      </p:pic>
    </p:spTree>
    <p:extLst>
      <p:ext uri="{BB962C8B-B14F-4D97-AF65-F5344CB8AC3E}">
        <p14:creationId xmlns:p14="http://schemas.microsoft.com/office/powerpoint/2010/main" val="31595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ieren 6">
            <a:extLst>
              <a:ext uri="{FF2B5EF4-FFF2-40B4-BE49-F238E27FC236}">
                <a16:creationId xmlns:a16="http://schemas.microsoft.com/office/drawing/2014/main" id="{D47D8445-5919-4A7F-BBEB-8C55861C5325}"/>
              </a:ext>
            </a:extLst>
          </p:cNvPr>
          <p:cNvGrpSpPr/>
          <p:nvPr/>
        </p:nvGrpSpPr>
        <p:grpSpPr>
          <a:xfrm>
            <a:off x="197708" y="427217"/>
            <a:ext cx="2994066" cy="1082602"/>
            <a:chOff x="8233642" y="520898"/>
            <a:chExt cx="3047558" cy="1219023"/>
          </a:xfrm>
        </p:grpSpPr>
        <p:sp>
          <p:nvSpPr>
            <p:cNvPr id="8" name="Pfeil: Chevron 7">
              <a:extLst>
                <a:ext uri="{FF2B5EF4-FFF2-40B4-BE49-F238E27FC236}">
                  <a16:creationId xmlns:a16="http://schemas.microsoft.com/office/drawing/2014/main" id="{EDA3C43D-65CF-4E03-925E-DB18D0454DAE}"/>
                </a:ext>
              </a:extLst>
            </p:cNvPr>
            <p:cNvSpPr/>
            <p:nvPr/>
          </p:nvSpPr>
          <p:spPr>
            <a:xfrm>
              <a:off x="8233642" y="520898"/>
              <a:ext cx="3047558" cy="1219023"/>
            </a:xfrm>
            <a:prstGeom prst="chevron">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de-DE"/>
            </a:p>
          </p:txBody>
        </p:sp>
        <p:sp>
          <p:nvSpPr>
            <p:cNvPr id="9" name="Pfeil: Chevron 4">
              <a:extLst>
                <a:ext uri="{FF2B5EF4-FFF2-40B4-BE49-F238E27FC236}">
                  <a16:creationId xmlns:a16="http://schemas.microsoft.com/office/drawing/2014/main" id="{54B16E2F-2EB8-411F-80D3-4CAC75464C34}"/>
                </a:ext>
              </a:extLst>
            </p:cNvPr>
            <p:cNvSpPr txBox="1"/>
            <p:nvPr/>
          </p:nvSpPr>
          <p:spPr>
            <a:xfrm>
              <a:off x="8843154"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Gemeinsam aktiv werden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Netzwerke schaffen</a:t>
            </a:r>
          </a:p>
        </p:txBody>
      </p:sp>
      <p:sp>
        <p:nvSpPr>
          <p:cNvPr id="10" name="Inhaltsplatzhalter 6">
            <a:extLst>
              <a:ext uri="{FF2B5EF4-FFF2-40B4-BE49-F238E27FC236}">
                <a16:creationId xmlns:a16="http://schemas.microsoft.com/office/drawing/2014/main" id="{1093B858-D56E-4F13-ACE6-9A488987BD35}"/>
              </a:ext>
            </a:extLst>
          </p:cNvPr>
          <p:cNvSpPr>
            <a:spLocks noGrp="1"/>
          </p:cNvSpPr>
          <p:nvPr>
            <p:ph idx="1"/>
          </p:nvPr>
        </p:nvSpPr>
        <p:spPr>
          <a:xfrm>
            <a:off x="838200" y="1825625"/>
            <a:ext cx="10273496" cy="4351338"/>
          </a:xfrm>
        </p:spPr>
        <p:txBody>
          <a:bodyPr>
            <a:normAutofit fontScale="85000" lnSpcReduction="10000"/>
          </a:bodyPr>
          <a:lstStyle/>
          <a:p>
            <a:pPr marL="0" indent="0">
              <a:buNone/>
            </a:pPr>
            <a:r>
              <a:rPr lang="de-DE" sz="2400" b="1" dirty="0">
                <a:latin typeface="Arial" panose="020B0604020202020204" pitchFamily="34" charset="0"/>
                <a:cs typeface="Arial" panose="020B0604020202020204" pitchFamily="34" charset="0"/>
              </a:rPr>
              <a:t>Verantwortung erkennen</a:t>
            </a:r>
          </a:p>
          <a:p>
            <a:pPr marL="457200" indent="-457200">
              <a:lnSpc>
                <a:spcPct val="110000"/>
              </a:lnSpc>
              <a:buAutoNum type="arabicPeriod"/>
            </a:pPr>
            <a:r>
              <a:rPr lang="de-DE" sz="2400" dirty="0">
                <a:latin typeface="Arial" panose="020B0604020202020204" pitchFamily="34" charset="0"/>
                <a:cs typeface="Arial" panose="020B0604020202020204" pitchFamily="34" charset="0"/>
              </a:rPr>
              <a:t>Wen kann ich in meinem </a:t>
            </a:r>
            <a:r>
              <a:rPr lang="de-DE" sz="2400" b="1" dirty="0">
                <a:latin typeface="Arial" panose="020B0604020202020204" pitchFamily="34" charset="0"/>
                <a:cs typeface="Arial" panose="020B0604020202020204" pitchFamily="34" charset="0"/>
              </a:rPr>
              <a:t>Verantwortungsbereich</a:t>
            </a:r>
            <a:r>
              <a:rPr lang="de-DE" sz="2400" dirty="0">
                <a:latin typeface="Arial" panose="020B0604020202020204" pitchFamily="34" charset="0"/>
                <a:cs typeface="Arial" panose="020B0604020202020204" pitchFamily="34" charset="0"/>
              </a:rPr>
              <a:t> erreichen, wen NICHT?</a:t>
            </a:r>
          </a:p>
          <a:p>
            <a:pPr marL="457200" indent="-457200">
              <a:lnSpc>
                <a:spcPct val="110000"/>
              </a:lnSpc>
              <a:buAutoNum type="arabicPeriod"/>
            </a:pPr>
            <a:r>
              <a:rPr lang="de-DE" sz="2400" dirty="0">
                <a:latin typeface="Arial" panose="020B0604020202020204" pitchFamily="34" charset="0"/>
                <a:cs typeface="Arial" panose="020B0604020202020204" pitchFamily="34" charset="0"/>
              </a:rPr>
              <a:t>Welche </a:t>
            </a:r>
            <a:r>
              <a:rPr lang="de-DE" sz="2400" b="1" dirty="0">
                <a:latin typeface="Arial" panose="020B0604020202020204" pitchFamily="34" charset="0"/>
                <a:cs typeface="Arial" panose="020B0604020202020204" pitchFamily="34" charset="0"/>
              </a:rPr>
              <a:t>Besonderheiten (Erreichbarkeit, Risikofaktoren)</a:t>
            </a:r>
            <a:r>
              <a:rPr lang="de-DE" sz="2400" dirty="0">
                <a:latin typeface="Arial" panose="020B0604020202020204" pitchFamily="34" charset="0"/>
                <a:cs typeface="Arial" panose="020B0604020202020204" pitchFamily="34" charset="0"/>
              </a:rPr>
              <a:t> haben diese Personen(gruppen)?</a:t>
            </a:r>
          </a:p>
          <a:p>
            <a:pPr marL="457200" indent="-457200">
              <a:lnSpc>
                <a:spcPct val="110000"/>
              </a:lnSpc>
              <a:buAutoNum type="arabicPeriod"/>
            </a:pPr>
            <a:endParaRPr lang="de-DE" sz="2400" dirty="0">
              <a:latin typeface="Arial" panose="020B0604020202020204" pitchFamily="34" charset="0"/>
              <a:cs typeface="Arial" panose="020B0604020202020204" pitchFamily="34" charset="0"/>
            </a:endParaRPr>
          </a:p>
          <a:p>
            <a:pPr marL="0" indent="0">
              <a:lnSpc>
                <a:spcPct val="110000"/>
              </a:lnSpc>
              <a:buNone/>
            </a:pPr>
            <a:r>
              <a:rPr lang="de-DE" sz="2400" b="1" dirty="0">
                <a:latin typeface="Arial" panose="020B0604020202020204" pitchFamily="34" charset="0"/>
                <a:cs typeface="Arial" panose="020B0604020202020204" pitchFamily="34" charset="0"/>
              </a:rPr>
              <a:t>Vernetzen</a:t>
            </a:r>
          </a:p>
          <a:p>
            <a:pPr marL="457200" indent="-457200">
              <a:lnSpc>
                <a:spcPct val="110000"/>
              </a:lnSpc>
              <a:buAutoNum type="arabicPeriod"/>
            </a:pPr>
            <a:r>
              <a:rPr lang="de-DE" sz="2400" dirty="0">
                <a:latin typeface="Arial" panose="020B0604020202020204" pitchFamily="34" charset="0"/>
                <a:cs typeface="Arial" panose="020B0604020202020204" pitchFamily="34" charset="0"/>
              </a:rPr>
              <a:t>Mit welchen Personen(gruppen) sollte ich mich </a:t>
            </a:r>
            <a:r>
              <a:rPr lang="de-DE" sz="2400" b="1" dirty="0">
                <a:latin typeface="Arial" panose="020B0604020202020204" pitchFamily="34" charset="0"/>
                <a:cs typeface="Arial" panose="020B0604020202020204" pitchFamily="34" charset="0"/>
              </a:rPr>
              <a:t>entsprechend vernetzen</a:t>
            </a:r>
            <a:r>
              <a:rPr lang="de-DE" sz="2400" dirty="0">
                <a:latin typeface="Arial" panose="020B0604020202020204" pitchFamily="34" charset="0"/>
                <a:cs typeface="Arial" panose="020B0604020202020204" pitchFamily="34" charset="0"/>
              </a:rPr>
              <a:t>, um andere besser zu erreichen und gemeinsam einen Hitzeplan zu erarbeiten?</a:t>
            </a:r>
          </a:p>
          <a:p>
            <a:pPr marL="457200" indent="-457200">
              <a:lnSpc>
                <a:spcPct val="110000"/>
              </a:lnSpc>
              <a:buAutoNum type="arabicPeriod"/>
            </a:pPr>
            <a:r>
              <a:rPr lang="de-DE" sz="2400" dirty="0">
                <a:latin typeface="Arial" panose="020B0604020202020204" pitchFamily="34" charset="0"/>
                <a:cs typeface="Arial" panose="020B0604020202020204" pitchFamily="34" charset="0"/>
              </a:rPr>
              <a:t>Gibt es </a:t>
            </a:r>
            <a:r>
              <a:rPr lang="de-DE" sz="2400" b="1" dirty="0">
                <a:latin typeface="Arial" panose="020B0604020202020204" pitchFamily="34" charset="0"/>
                <a:cs typeface="Arial" panose="020B0604020202020204" pitchFamily="34" charset="0"/>
              </a:rPr>
              <a:t>bestehende (informelle) Netzwerke/</a:t>
            </a:r>
            <a:r>
              <a:rPr lang="de-DE" sz="2400" b="1" dirty="0" err="1">
                <a:latin typeface="Arial" panose="020B0604020202020204" pitchFamily="34" charset="0"/>
                <a:cs typeface="Arial" panose="020B0604020202020204" pitchFamily="34" charset="0"/>
              </a:rPr>
              <a:t>Patenschaftssysteme</a:t>
            </a:r>
            <a:r>
              <a:rPr lang="de-DE" sz="2400" dirty="0">
                <a:latin typeface="Arial" panose="020B0604020202020204" pitchFamily="34" charset="0"/>
                <a:cs typeface="Arial" panose="020B0604020202020204" pitchFamily="34" charset="0"/>
              </a:rPr>
              <a:t>, die wir nutzen können, oder müssen wir (zusätzlich) weitere Netzwerke schaffen?</a:t>
            </a:r>
          </a:p>
          <a:p>
            <a:pPr marL="457200" indent="-457200">
              <a:lnSpc>
                <a:spcPct val="110000"/>
              </a:lnSpc>
              <a:buAutoNum type="arabicPeriod"/>
            </a:pPr>
            <a:r>
              <a:rPr lang="de-DE" sz="2400" dirty="0">
                <a:latin typeface="Arial" panose="020B0604020202020204" pitchFamily="34" charset="0"/>
                <a:cs typeface="Arial" panose="020B0604020202020204" pitchFamily="34" charset="0"/>
              </a:rPr>
              <a:t>Wie können wir uns </a:t>
            </a:r>
            <a:r>
              <a:rPr lang="de-DE" sz="2400" b="1" dirty="0">
                <a:latin typeface="Arial" panose="020B0604020202020204" pitchFamily="34" charset="0"/>
                <a:cs typeface="Arial" panose="020B0604020202020204" pitchFamily="34" charset="0"/>
              </a:rPr>
              <a:t>als Netzwerk(e) organisieren</a:t>
            </a:r>
            <a:r>
              <a:rPr lang="de-DE" sz="2400" dirty="0">
                <a:latin typeface="Arial" panose="020B0604020202020204" pitchFamily="34" charset="0"/>
                <a:cs typeface="Arial" panose="020B0604020202020204" pitchFamily="34" charset="0"/>
              </a:rPr>
              <a:t>?</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15</a:t>
            </a:fld>
            <a:endParaRPr lang="de-DE" dirty="0"/>
          </a:p>
        </p:txBody>
      </p:sp>
      <p:sp>
        <p:nvSpPr>
          <p:cNvPr id="11" name="Textfeld 10">
            <a:extLst>
              <a:ext uri="{FF2B5EF4-FFF2-40B4-BE49-F238E27FC236}">
                <a16:creationId xmlns:a16="http://schemas.microsoft.com/office/drawing/2014/main" id="{022E0C4D-2651-41D6-9ACB-662517B7EED8}"/>
              </a:ext>
            </a:extLst>
          </p:cNvPr>
          <p:cNvSpPr txBox="1"/>
          <p:nvPr/>
        </p:nvSpPr>
        <p:spPr>
          <a:xfrm>
            <a:off x="676657" y="6430783"/>
            <a:ext cx="11040506" cy="236219"/>
          </a:xfrm>
          <a:prstGeom prst="rect">
            <a:avLst/>
          </a:prstGeom>
          <a:noFill/>
        </p:spPr>
        <p:txBody>
          <a:bodyPr wrap="square" rtlCol="0">
            <a:spAutoFit/>
          </a:bodyPr>
          <a:lstStyle/>
          <a:p>
            <a:pPr defTabSz="914400">
              <a:lnSpc>
                <a:spcPct val="85000"/>
              </a:lnSpc>
              <a:spcBef>
                <a:spcPts val="1300"/>
              </a:spcBef>
            </a:pPr>
            <a:r>
              <a:rPr lang="de-DE" sz="1100" dirty="0">
                <a:latin typeface="Arial" panose="020B0604020202020204" pitchFamily="34" charset="0"/>
                <a:cs typeface="Arial" panose="020B0604020202020204" pitchFamily="34" charset="0"/>
              </a:rPr>
              <a:t>Quelle: MSCL Team</a:t>
            </a:r>
          </a:p>
        </p:txBody>
      </p:sp>
    </p:spTree>
    <p:extLst>
      <p:ext uri="{BB962C8B-B14F-4D97-AF65-F5344CB8AC3E}">
        <p14:creationId xmlns:p14="http://schemas.microsoft.com/office/powerpoint/2010/main" val="2394472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ieren 6">
            <a:extLst>
              <a:ext uri="{FF2B5EF4-FFF2-40B4-BE49-F238E27FC236}">
                <a16:creationId xmlns:a16="http://schemas.microsoft.com/office/drawing/2014/main" id="{D47D8445-5919-4A7F-BBEB-8C55861C5325}"/>
              </a:ext>
            </a:extLst>
          </p:cNvPr>
          <p:cNvGrpSpPr/>
          <p:nvPr/>
        </p:nvGrpSpPr>
        <p:grpSpPr>
          <a:xfrm>
            <a:off x="197708" y="427217"/>
            <a:ext cx="2994066" cy="1082602"/>
            <a:chOff x="8233642" y="520898"/>
            <a:chExt cx="3047558" cy="1219023"/>
          </a:xfrm>
        </p:grpSpPr>
        <p:sp>
          <p:nvSpPr>
            <p:cNvPr id="8" name="Pfeil: Chevron 7">
              <a:extLst>
                <a:ext uri="{FF2B5EF4-FFF2-40B4-BE49-F238E27FC236}">
                  <a16:creationId xmlns:a16="http://schemas.microsoft.com/office/drawing/2014/main" id="{EDA3C43D-65CF-4E03-925E-DB18D0454DAE}"/>
                </a:ext>
              </a:extLst>
            </p:cNvPr>
            <p:cNvSpPr/>
            <p:nvPr/>
          </p:nvSpPr>
          <p:spPr>
            <a:xfrm>
              <a:off x="8233642" y="520898"/>
              <a:ext cx="3047558" cy="1219023"/>
            </a:xfrm>
            <a:prstGeom prst="chevron">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de-DE"/>
            </a:p>
          </p:txBody>
        </p:sp>
        <p:sp>
          <p:nvSpPr>
            <p:cNvPr id="9" name="Pfeil: Chevron 4">
              <a:extLst>
                <a:ext uri="{FF2B5EF4-FFF2-40B4-BE49-F238E27FC236}">
                  <a16:creationId xmlns:a16="http://schemas.microsoft.com/office/drawing/2014/main" id="{54B16E2F-2EB8-411F-80D3-4CAC75464C34}"/>
                </a:ext>
              </a:extLst>
            </p:cNvPr>
            <p:cNvSpPr txBox="1"/>
            <p:nvPr/>
          </p:nvSpPr>
          <p:spPr>
            <a:xfrm>
              <a:off x="8843154"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Gemeinsam aktiv werden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Im Netzwerk wirken</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16</a:t>
            </a:fld>
            <a:endParaRPr lang="de-DE" dirty="0"/>
          </a:p>
        </p:txBody>
      </p:sp>
      <p:pic>
        <p:nvPicPr>
          <p:cNvPr id="11" name="Grafik 10">
            <a:extLst>
              <a:ext uri="{FF2B5EF4-FFF2-40B4-BE49-F238E27FC236}">
                <a16:creationId xmlns:a16="http://schemas.microsoft.com/office/drawing/2014/main" id="{F4E1F8B3-8BD8-4DB8-BCEF-B9B1AF50477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954757"/>
            <a:ext cx="6245157" cy="4159630"/>
          </a:xfrm>
          <a:prstGeom prst="rect">
            <a:avLst/>
          </a:prstGeom>
        </p:spPr>
      </p:pic>
      <p:sp>
        <p:nvSpPr>
          <p:cNvPr id="12" name="Ellipse 11">
            <a:extLst>
              <a:ext uri="{FF2B5EF4-FFF2-40B4-BE49-F238E27FC236}">
                <a16:creationId xmlns:a16="http://schemas.microsoft.com/office/drawing/2014/main" id="{8F3F7865-3304-4EFC-8F28-F36C4D33B9F8}"/>
              </a:ext>
            </a:extLst>
          </p:cNvPr>
          <p:cNvSpPr/>
          <p:nvPr/>
        </p:nvSpPr>
        <p:spPr>
          <a:xfrm>
            <a:off x="4914900" y="2534326"/>
            <a:ext cx="2921000" cy="273050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6E239BAB-ACB1-4641-A94A-F7B51027C236}"/>
              </a:ext>
            </a:extLst>
          </p:cNvPr>
          <p:cNvSpPr txBox="1"/>
          <p:nvPr/>
        </p:nvSpPr>
        <p:spPr>
          <a:xfrm>
            <a:off x="5121032" y="3137118"/>
            <a:ext cx="2508735" cy="1754326"/>
          </a:xfrm>
          <a:prstGeom prst="rect">
            <a:avLst/>
          </a:prstGeom>
          <a:noFill/>
        </p:spPr>
        <p:txBody>
          <a:bodyPr wrap="square" rtlCol="0">
            <a:spAutoFit/>
          </a:bodyPr>
          <a:lstStyle/>
          <a:p>
            <a:pPr algn="ctr"/>
            <a:r>
              <a:rPr lang="de-DE" b="1" dirty="0">
                <a:solidFill>
                  <a:schemeClr val="bg1"/>
                </a:solidFill>
                <a:latin typeface="Arial" panose="020B0604020202020204" pitchFamily="34" charset="0"/>
                <a:cs typeface="Arial" panose="020B0604020202020204" pitchFamily="34" charset="0"/>
              </a:rPr>
              <a:t>Planen Sie rechtzeitig vor der nächsten Hitzewelle, was Sie gemeinsam tun können!</a:t>
            </a:r>
          </a:p>
          <a:p>
            <a:endParaRPr lang="de-DE" dirty="0">
              <a:solidFill>
                <a:schemeClr val="bg1"/>
              </a:solidFill>
              <a:highlight>
                <a:srgbClr val="FFFF00"/>
              </a:highlight>
              <a:latin typeface="Arial" panose="020B0604020202020204" pitchFamily="34" charset="0"/>
              <a:cs typeface="Arial" panose="020B0604020202020204" pitchFamily="34" charset="0"/>
            </a:endParaRPr>
          </a:p>
        </p:txBody>
      </p:sp>
      <p:sp>
        <p:nvSpPr>
          <p:cNvPr id="14" name="Textfeld 13">
            <a:extLst>
              <a:ext uri="{FF2B5EF4-FFF2-40B4-BE49-F238E27FC236}">
                <a16:creationId xmlns:a16="http://schemas.microsoft.com/office/drawing/2014/main" id="{72FD8395-66B6-4D6C-B7A4-5EBD0C90C0BD}"/>
              </a:ext>
            </a:extLst>
          </p:cNvPr>
          <p:cNvSpPr txBox="1"/>
          <p:nvPr/>
        </p:nvSpPr>
        <p:spPr>
          <a:xfrm>
            <a:off x="8042032" y="1856659"/>
            <a:ext cx="3758526" cy="4832092"/>
          </a:xfrm>
          <a:prstGeom prst="rect">
            <a:avLst/>
          </a:prstGeom>
          <a:noFill/>
        </p:spPr>
        <p:txBody>
          <a:bodyPr wrap="square" rtlCol="0">
            <a:spAutoFit/>
          </a:bodyPr>
          <a:lstStyle/>
          <a:p>
            <a:r>
              <a:rPr lang="de-DE" sz="2800" b="1" dirty="0">
                <a:latin typeface="Arial" panose="020B0604020202020204" pitchFamily="34" charset="0"/>
                <a:cs typeface="Arial" panose="020B0604020202020204" pitchFamily="34" charset="0"/>
              </a:rPr>
              <a:t>Gemeinsame Reflektion in Ihrem Netzwerk:</a:t>
            </a:r>
          </a:p>
          <a:p>
            <a:endParaRPr lang="de-DE" sz="2800" dirty="0">
              <a:latin typeface="Arial" panose="020B0604020202020204" pitchFamily="34" charset="0"/>
              <a:cs typeface="Arial" panose="020B0604020202020204" pitchFamily="34" charset="0"/>
            </a:endParaRPr>
          </a:p>
          <a:p>
            <a:r>
              <a:rPr lang="de-DE" sz="2800" dirty="0">
                <a:latin typeface="Arial" panose="020B0604020202020204" pitchFamily="34" charset="0"/>
                <a:cs typeface="Arial" panose="020B0604020202020204" pitchFamily="34" charset="0"/>
              </a:rPr>
              <a:t>Was lief in der letzten Hitzewelle gut, was nicht? Was lernen wir daraus? </a:t>
            </a:r>
          </a:p>
          <a:p>
            <a:endParaRPr lang="de-DE" sz="2800" dirty="0">
              <a:latin typeface="Arial" panose="020B0604020202020204" pitchFamily="34" charset="0"/>
              <a:cs typeface="Arial" panose="020B0604020202020204" pitchFamily="34" charset="0"/>
            </a:endParaRPr>
          </a:p>
          <a:p>
            <a:endParaRPr lang="de-DE" sz="2800" dirty="0">
              <a:latin typeface="Arial" panose="020B0604020202020204" pitchFamily="34" charset="0"/>
              <a:cs typeface="Arial" panose="020B0604020202020204" pitchFamily="34" charset="0"/>
            </a:endParaRPr>
          </a:p>
          <a:p>
            <a:endParaRPr lang="de-DE" sz="2800" dirty="0">
              <a:latin typeface="Arial" panose="020B0604020202020204" pitchFamily="34" charset="0"/>
              <a:cs typeface="Arial" panose="020B0604020202020204" pitchFamily="34" charset="0"/>
              <a:sym typeface="Wingdings" panose="05000000000000000000" pitchFamily="2" charset="2"/>
            </a:endParaRPr>
          </a:p>
        </p:txBody>
      </p:sp>
      <p:sp>
        <p:nvSpPr>
          <p:cNvPr id="15" name="Textfeld 14">
            <a:extLst>
              <a:ext uri="{FF2B5EF4-FFF2-40B4-BE49-F238E27FC236}">
                <a16:creationId xmlns:a16="http://schemas.microsoft.com/office/drawing/2014/main" id="{C447BCD5-13C2-43F2-BF4E-3CE3E0FC72A7}"/>
              </a:ext>
            </a:extLst>
          </p:cNvPr>
          <p:cNvSpPr txBox="1"/>
          <p:nvPr/>
        </p:nvSpPr>
        <p:spPr>
          <a:xfrm>
            <a:off x="676657" y="6430783"/>
            <a:ext cx="11040506" cy="236219"/>
          </a:xfrm>
          <a:prstGeom prst="rect">
            <a:avLst/>
          </a:prstGeom>
          <a:noFill/>
        </p:spPr>
        <p:txBody>
          <a:bodyPr wrap="square" rtlCol="0">
            <a:spAutoFit/>
          </a:bodyPr>
          <a:lstStyle/>
          <a:p>
            <a:pPr defTabSz="914400">
              <a:lnSpc>
                <a:spcPct val="85000"/>
              </a:lnSpc>
              <a:spcBef>
                <a:spcPts val="1300"/>
              </a:spcBef>
            </a:pPr>
            <a:r>
              <a:rPr lang="de-DE" sz="1100" dirty="0">
                <a:latin typeface="Arial" panose="020B0604020202020204" pitchFamily="34" charset="0"/>
                <a:cs typeface="Arial" panose="020B0604020202020204" pitchFamily="34" charset="0"/>
              </a:rPr>
              <a:t>Quelle: MSCL Team</a:t>
            </a:r>
          </a:p>
        </p:txBody>
      </p:sp>
    </p:spTree>
    <p:extLst>
      <p:ext uri="{BB962C8B-B14F-4D97-AF65-F5344CB8AC3E}">
        <p14:creationId xmlns:p14="http://schemas.microsoft.com/office/powerpoint/2010/main" val="23252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ieren 6">
            <a:extLst>
              <a:ext uri="{FF2B5EF4-FFF2-40B4-BE49-F238E27FC236}">
                <a16:creationId xmlns:a16="http://schemas.microsoft.com/office/drawing/2014/main" id="{D47D8445-5919-4A7F-BBEB-8C55861C5325}"/>
              </a:ext>
            </a:extLst>
          </p:cNvPr>
          <p:cNvGrpSpPr/>
          <p:nvPr/>
        </p:nvGrpSpPr>
        <p:grpSpPr>
          <a:xfrm>
            <a:off x="197708" y="427217"/>
            <a:ext cx="2994066" cy="1082602"/>
            <a:chOff x="8233642" y="520898"/>
            <a:chExt cx="3047558" cy="1219023"/>
          </a:xfrm>
        </p:grpSpPr>
        <p:sp>
          <p:nvSpPr>
            <p:cNvPr id="8" name="Pfeil: Chevron 7">
              <a:extLst>
                <a:ext uri="{FF2B5EF4-FFF2-40B4-BE49-F238E27FC236}">
                  <a16:creationId xmlns:a16="http://schemas.microsoft.com/office/drawing/2014/main" id="{EDA3C43D-65CF-4E03-925E-DB18D0454DAE}"/>
                </a:ext>
              </a:extLst>
            </p:cNvPr>
            <p:cNvSpPr/>
            <p:nvPr/>
          </p:nvSpPr>
          <p:spPr>
            <a:xfrm>
              <a:off x="8233642" y="520898"/>
              <a:ext cx="3047558" cy="1219023"/>
            </a:xfrm>
            <a:prstGeom prst="chevron">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de-DE"/>
            </a:p>
          </p:txBody>
        </p:sp>
        <p:sp>
          <p:nvSpPr>
            <p:cNvPr id="9" name="Pfeil: Chevron 4">
              <a:extLst>
                <a:ext uri="{FF2B5EF4-FFF2-40B4-BE49-F238E27FC236}">
                  <a16:creationId xmlns:a16="http://schemas.microsoft.com/office/drawing/2014/main" id="{54B16E2F-2EB8-411F-80D3-4CAC75464C34}"/>
                </a:ext>
              </a:extLst>
            </p:cNvPr>
            <p:cNvSpPr txBox="1"/>
            <p:nvPr/>
          </p:nvSpPr>
          <p:spPr>
            <a:xfrm>
              <a:off x="8843154"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Gemeinsam aktiv werden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Im Netzwerk wirken</a:t>
            </a:r>
          </a:p>
        </p:txBody>
      </p:sp>
      <p:sp>
        <p:nvSpPr>
          <p:cNvPr id="15" name="Inhaltsplatzhalter 6">
            <a:extLst>
              <a:ext uri="{FF2B5EF4-FFF2-40B4-BE49-F238E27FC236}">
                <a16:creationId xmlns:a16="http://schemas.microsoft.com/office/drawing/2014/main" id="{FDE35C1B-0D25-4B1E-8BB7-489C81B41935}"/>
              </a:ext>
            </a:extLst>
          </p:cNvPr>
          <p:cNvSpPr>
            <a:spLocks noGrp="1"/>
          </p:cNvSpPr>
          <p:nvPr>
            <p:ph idx="1"/>
          </p:nvPr>
        </p:nvSpPr>
        <p:spPr>
          <a:xfrm>
            <a:off x="838200" y="1825625"/>
            <a:ext cx="10792326" cy="4351338"/>
          </a:xfrm>
        </p:spPr>
        <p:txBody>
          <a:bodyPr>
            <a:normAutofit/>
          </a:bodyPr>
          <a:lstStyle/>
          <a:p>
            <a:pPr marL="0" indent="0">
              <a:lnSpc>
                <a:spcPct val="100000"/>
              </a:lnSpc>
              <a:buNone/>
            </a:pPr>
            <a:r>
              <a:rPr lang="de-DE" sz="2400" b="1" dirty="0">
                <a:latin typeface="Arial" panose="020B0604020202020204" pitchFamily="34" charset="0"/>
                <a:cs typeface="Arial" panose="020B0604020202020204" pitchFamily="34" charset="0"/>
              </a:rPr>
              <a:t>Schnelle Maßnahmen vorbereiten, um bei Hitze direkt handeln zu können</a:t>
            </a:r>
          </a:p>
          <a:p>
            <a:pPr marL="0" indent="0">
              <a:lnSpc>
                <a:spcPct val="100000"/>
              </a:lnSpc>
              <a:buNone/>
            </a:pPr>
            <a:endParaRPr lang="de-DE" sz="2400" b="1" dirty="0">
              <a:latin typeface="Arial" panose="020B0604020202020204" pitchFamily="34" charset="0"/>
              <a:cs typeface="Arial" panose="020B0604020202020204" pitchFamily="34" charset="0"/>
            </a:endParaRPr>
          </a:p>
          <a:p>
            <a:pPr marL="342900" indent="-342900">
              <a:lnSpc>
                <a:spcPct val="100000"/>
              </a:lnSpc>
            </a:pPr>
            <a:r>
              <a:rPr lang="de-DE" sz="2400" b="1" dirty="0">
                <a:latin typeface="Arial" panose="020B0604020202020204" pitchFamily="34" charset="0"/>
                <a:cs typeface="Arial" panose="020B0604020202020204" pitchFamily="34" charset="0"/>
              </a:rPr>
              <a:t>Kommunikationskaskade</a:t>
            </a:r>
            <a:r>
              <a:rPr lang="de-DE" sz="2400" dirty="0">
                <a:latin typeface="Arial" panose="020B0604020202020204" pitchFamily="34" charset="0"/>
                <a:cs typeface="Arial" panose="020B0604020202020204" pitchFamily="34" charset="0"/>
              </a:rPr>
              <a:t> erstellen</a:t>
            </a:r>
          </a:p>
          <a:p>
            <a:pPr marL="342900" indent="-342900">
              <a:lnSpc>
                <a:spcPct val="100000"/>
              </a:lnSpc>
            </a:pPr>
            <a:r>
              <a:rPr lang="de-DE" sz="2400" dirty="0">
                <a:latin typeface="Arial" panose="020B0604020202020204" pitchFamily="34" charset="0"/>
                <a:cs typeface="Arial" panose="020B0604020202020204" pitchFamily="34" charset="0"/>
              </a:rPr>
              <a:t>Vorbereitung von </a:t>
            </a:r>
            <a:r>
              <a:rPr lang="de-DE" sz="2400" b="1" dirty="0">
                <a:latin typeface="Arial" panose="020B0604020202020204" pitchFamily="34" charset="0"/>
                <a:cs typeface="Arial" panose="020B0604020202020204" pitchFamily="34" charset="0"/>
              </a:rPr>
              <a:t>Aushängen</a:t>
            </a:r>
            <a:r>
              <a:rPr lang="de-DE" sz="2400" dirty="0">
                <a:latin typeface="Arial" panose="020B0604020202020204" pitchFamily="34" charset="0"/>
                <a:cs typeface="Arial" panose="020B0604020202020204" pitchFamily="34" charset="0"/>
              </a:rPr>
              <a:t> zur Information und Sensibilisierung; Organisation </a:t>
            </a:r>
            <a:r>
              <a:rPr lang="de-DE" sz="2400" b="1" dirty="0">
                <a:latin typeface="Arial" panose="020B0604020202020204" pitchFamily="34" charset="0"/>
                <a:cs typeface="Arial" panose="020B0604020202020204" pitchFamily="34" charset="0"/>
              </a:rPr>
              <a:t>hilfreicher Materialien </a:t>
            </a:r>
            <a:r>
              <a:rPr lang="de-DE" sz="2400" dirty="0">
                <a:latin typeface="Arial" panose="020B0604020202020204" pitchFamily="34" charset="0"/>
                <a:cs typeface="Arial" panose="020B0604020202020204" pitchFamily="34" charset="0"/>
              </a:rPr>
              <a:t>für Auslage/Aushang</a:t>
            </a:r>
          </a:p>
          <a:p>
            <a:pPr marL="342900" indent="-342900">
              <a:lnSpc>
                <a:spcPct val="100000"/>
              </a:lnSpc>
            </a:pPr>
            <a:r>
              <a:rPr lang="de-DE" sz="2400" dirty="0">
                <a:latin typeface="Arial" panose="020B0604020202020204" pitchFamily="34" charset="0"/>
                <a:cs typeface="Arial" panose="020B0604020202020204" pitchFamily="34" charset="0"/>
              </a:rPr>
              <a:t>Wahrnehmen und Anbieten von </a:t>
            </a:r>
            <a:r>
              <a:rPr lang="de-DE" sz="2400" b="1" dirty="0">
                <a:latin typeface="Arial" panose="020B0604020202020204" pitchFamily="34" charset="0"/>
                <a:cs typeface="Arial" panose="020B0604020202020204" pitchFamily="34" charset="0"/>
              </a:rPr>
              <a:t>Erste-Hilfe-Kursen</a:t>
            </a:r>
            <a:r>
              <a:rPr lang="de-DE" sz="2400" dirty="0">
                <a:latin typeface="Arial" panose="020B0604020202020204" pitchFamily="34" charset="0"/>
                <a:cs typeface="Arial" panose="020B0604020202020204" pitchFamily="34" charset="0"/>
              </a:rPr>
              <a:t> und </a:t>
            </a:r>
            <a:r>
              <a:rPr lang="de-DE" sz="2400" b="1" dirty="0">
                <a:latin typeface="Arial" panose="020B0604020202020204" pitchFamily="34" charset="0"/>
                <a:cs typeface="Arial" panose="020B0604020202020204" pitchFamily="34" charset="0"/>
              </a:rPr>
              <a:t>Veranstaltungen zu Hitzeschutzmaßnahmen</a:t>
            </a:r>
            <a:r>
              <a:rPr lang="de-DE" sz="2400" dirty="0">
                <a:latin typeface="Arial" panose="020B0604020202020204" pitchFamily="34" charset="0"/>
                <a:cs typeface="Arial" panose="020B0604020202020204" pitchFamily="34" charset="0"/>
              </a:rPr>
              <a:t> (auch Einzelberatung bspw. Medikamente)</a:t>
            </a:r>
          </a:p>
          <a:p>
            <a:pPr marL="342900" indent="-342900">
              <a:lnSpc>
                <a:spcPct val="100000"/>
              </a:lnSpc>
            </a:pPr>
            <a:r>
              <a:rPr lang="de-DE" sz="2400" b="1" dirty="0">
                <a:latin typeface="Arial" panose="020B0604020202020204" pitchFamily="34" charset="0"/>
                <a:cs typeface="Arial" panose="020B0604020202020204" pitchFamily="34" charset="0"/>
              </a:rPr>
              <a:t>Nachbarschaftshilfe</a:t>
            </a:r>
            <a:r>
              <a:rPr lang="de-DE" sz="2400" dirty="0">
                <a:latin typeface="Arial" panose="020B0604020202020204" pitchFamily="34" charset="0"/>
                <a:cs typeface="Arial" panose="020B0604020202020204" pitchFamily="34" charset="0"/>
              </a:rPr>
              <a:t> (Buddy-System), </a:t>
            </a:r>
            <a:r>
              <a:rPr lang="de-DE" sz="2400" b="1" dirty="0">
                <a:latin typeface="Arial" panose="020B0604020202020204" pitchFamily="34" charset="0"/>
                <a:cs typeface="Arial" panose="020B0604020202020204" pitchFamily="34" charset="0"/>
              </a:rPr>
              <a:t>Trinkwasserabgabe</a:t>
            </a:r>
            <a:r>
              <a:rPr lang="de-DE" sz="2400" dirty="0">
                <a:latin typeface="Arial" panose="020B0604020202020204" pitchFamily="34" charset="0"/>
                <a:cs typeface="Arial" panose="020B0604020202020204" pitchFamily="34" charset="0"/>
              </a:rPr>
              <a:t> (</a:t>
            </a:r>
            <a:r>
              <a:rPr lang="de-DE" sz="2400" dirty="0" err="1">
                <a:latin typeface="Arial" panose="020B0604020202020204" pitchFamily="34" charset="0"/>
                <a:cs typeface="Arial" panose="020B0604020202020204" pitchFamily="34" charset="0"/>
              </a:rPr>
              <a:t>Refill</a:t>
            </a:r>
            <a:r>
              <a:rPr lang="de-DE" sz="2400" dirty="0">
                <a:latin typeface="Arial" panose="020B0604020202020204" pitchFamily="34" charset="0"/>
                <a:cs typeface="Arial" panose="020B0604020202020204" pitchFamily="34" charset="0"/>
              </a:rPr>
              <a:t>) und </a:t>
            </a:r>
            <a:r>
              <a:rPr lang="de-DE" sz="2400" b="1" dirty="0">
                <a:latin typeface="Arial" panose="020B0604020202020204" pitchFamily="34" charset="0"/>
                <a:cs typeface="Arial" panose="020B0604020202020204" pitchFamily="34" charset="0"/>
              </a:rPr>
              <a:t>Kälteinseln</a:t>
            </a:r>
            <a:r>
              <a:rPr lang="de-DE" sz="2400" dirty="0">
                <a:latin typeface="Arial" panose="020B0604020202020204" pitchFamily="34" charset="0"/>
                <a:cs typeface="Arial" panose="020B0604020202020204" pitchFamily="34" charset="0"/>
              </a:rPr>
              <a:t> (Schattenspender, </a:t>
            </a:r>
            <a:r>
              <a:rPr lang="de-DE" sz="2400" dirty="0" err="1">
                <a:latin typeface="Arial" panose="020B0604020202020204" pitchFamily="34" charset="0"/>
                <a:cs typeface="Arial" panose="020B0604020202020204" pitchFamily="34" charset="0"/>
              </a:rPr>
              <a:t>Maps</a:t>
            </a:r>
            <a:r>
              <a:rPr lang="de-DE" sz="2400" dirty="0">
                <a:latin typeface="Arial" panose="020B0604020202020204" pitchFamily="34" charset="0"/>
                <a:cs typeface="Arial" panose="020B0604020202020204" pitchFamily="34" charset="0"/>
              </a:rPr>
              <a:t>) in die Wege leiten</a:t>
            </a:r>
            <a:endParaRPr lang="de-DE" sz="2200" dirty="0">
              <a:latin typeface="Arial" panose="020B0604020202020204" pitchFamily="34" charset="0"/>
              <a:cs typeface="Arial" panose="020B06040202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17</a:t>
            </a:fld>
            <a:endParaRPr lang="de-DE" dirty="0"/>
          </a:p>
        </p:txBody>
      </p:sp>
      <p:sp>
        <p:nvSpPr>
          <p:cNvPr id="11" name="Textfeld 10">
            <a:extLst>
              <a:ext uri="{FF2B5EF4-FFF2-40B4-BE49-F238E27FC236}">
                <a16:creationId xmlns:a16="http://schemas.microsoft.com/office/drawing/2014/main" id="{55A4B5FC-FFE5-4673-896D-1E51612987A6}"/>
              </a:ext>
            </a:extLst>
          </p:cNvPr>
          <p:cNvSpPr txBox="1"/>
          <p:nvPr/>
        </p:nvSpPr>
        <p:spPr>
          <a:xfrm>
            <a:off x="676657" y="6496606"/>
            <a:ext cx="11040506" cy="380104"/>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MSCL Team, Informationsmaterialien von: Bayerisches Landesamt für Gesundheit und Lebensmittelsicherheit, </a:t>
            </a:r>
            <a:r>
              <a:rPr lang="de-DE" sz="1100" dirty="0" err="1">
                <a:latin typeface="Arial" panose="020B0604020202020204" pitchFamily="34" charset="0"/>
                <a:cs typeface="Arial" panose="020B0604020202020204" pitchFamily="34" charset="0"/>
              </a:rPr>
              <a:t>HitzeService</a:t>
            </a:r>
            <a:r>
              <a:rPr lang="de-DE" sz="1100" dirty="0">
                <a:latin typeface="Arial" panose="020B0604020202020204" pitchFamily="34" charset="0"/>
                <a:cs typeface="Arial" panose="020B0604020202020204" pitchFamily="34" charset="0"/>
              </a:rPr>
              <a:t>, Klima Mensch Gesundheit, </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LMU Klinikum, MAGs, Umweltbundesamt </a:t>
            </a:r>
          </a:p>
        </p:txBody>
      </p:sp>
    </p:spTree>
    <p:extLst>
      <p:ext uri="{BB962C8B-B14F-4D97-AF65-F5344CB8AC3E}">
        <p14:creationId xmlns:p14="http://schemas.microsoft.com/office/powerpoint/2010/main" val="2792537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ieren 6">
            <a:extLst>
              <a:ext uri="{FF2B5EF4-FFF2-40B4-BE49-F238E27FC236}">
                <a16:creationId xmlns:a16="http://schemas.microsoft.com/office/drawing/2014/main" id="{D47D8445-5919-4A7F-BBEB-8C55861C5325}"/>
              </a:ext>
            </a:extLst>
          </p:cNvPr>
          <p:cNvGrpSpPr/>
          <p:nvPr/>
        </p:nvGrpSpPr>
        <p:grpSpPr>
          <a:xfrm>
            <a:off x="197708" y="427217"/>
            <a:ext cx="2994066" cy="1082602"/>
            <a:chOff x="8233642" y="520898"/>
            <a:chExt cx="3047558" cy="1219023"/>
          </a:xfrm>
        </p:grpSpPr>
        <p:sp>
          <p:nvSpPr>
            <p:cNvPr id="8" name="Pfeil: Chevron 7">
              <a:extLst>
                <a:ext uri="{FF2B5EF4-FFF2-40B4-BE49-F238E27FC236}">
                  <a16:creationId xmlns:a16="http://schemas.microsoft.com/office/drawing/2014/main" id="{EDA3C43D-65CF-4E03-925E-DB18D0454DAE}"/>
                </a:ext>
              </a:extLst>
            </p:cNvPr>
            <p:cNvSpPr/>
            <p:nvPr/>
          </p:nvSpPr>
          <p:spPr>
            <a:xfrm>
              <a:off x="8233642" y="520898"/>
              <a:ext cx="3047558" cy="1219023"/>
            </a:xfrm>
            <a:prstGeom prst="chevron">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de-DE"/>
            </a:p>
          </p:txBody>
        </p:sp>
        <p:sp>
          <p:nvSpPr>
            <p:cNvPr id="9" name="Pfeil: Chevron 4">
              <a:extLst>
                <a:ext uri="{FF2B5EF4-FFF2-40B4-BE49-F238E27FC236}">
                  <a16:creationId xmlns:a16="http://schemas.microsoft.com/office/drawing/2014/main" id="{54B16E2F-2EB8-411F-80D3-4CAC75464C34}"/>
                </a:ext>
              </a:extLst>
            </p:cNvPr>
            <p:cNvSpPr txBox="1"/>
            <p:nvPr/>
          </p:nvSpPr>
          <p:spPr>
            <a:xfrm>
              <a:off x="8843154"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Gemeinsam aktiv werden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Im Netzwerk wirken</a:t>
            </a:r>
          </a:p>
        </p:txBody>
      </p:sp>
      <p:sp>
        <p:nvSpPr>
          <p:cNvPr id="15" name="Inhaltsplatzhalter 6">
            <a:extLst>
              <a:ext uri="{FF2B5EF4-FFF2-40B4-BE49-F238E27FC236}">
                <a16:creationId xmlns:a16="http://schemas.microsoft.com/office/drawing/2014/main" id="{FDE35C1B-0D25-4B1E-8BB7-489C81B41935}"/>
              </a:ext>
            </a:extLst>
          </p:cNvPr>
          <p:cNvSpPr>
            <a:spLocks noGrp="1"/>
          </p:cNvSpPr>
          <p:nvPr>
            <p:ph idx="1"/>
          </p:nvPr>
        </p:nvSpPr>
        <p:spPr>
          <a:xfrm>
            <a:off x="838200" y="1825625"/>
            <a:ext cx="10273496" cy="4351338"/>
          </a:xfrm>
        </p:spPr>
        <p:txBody>
          <a:bodyPr>
            <a:normAutofit fontScale="92500" lnSpcReduction="10000"/>
          </a:bodyPr>
          <a:lstStyle/>
          <a:p>
            <a:pPr marL="0" indent="0">
              <a:lnSpc>
                <a:spcPct val="110000"/>
              </a:lnSpc>
              <a:buNone/>
            </a:pPr>
            <a:r>
              <a:rPr lang="de-DE" sz="2400" b="1" dirty="0">
                <a:latin typeface="Arial" panose="020B0604020202020204" pitchFamily="34" charset="0"/>
                <a:cs typeface="Arial" panose="020B0604020202020204" pitchFamily="34" charset="0"/>
              </a:rPr>
              <a:t>Langfristigere Maßnahmen in die Wege leiten</a:t>
            </a:r>
          </a:p>
          <a:p>
            <a:pPr>
              <a:lnSpc>
                <a:spcPct val="110000"/>
              </a:lnSpc>
            </a:pPr>
            <a:endParaRPr lang="de-DE" sz="2400" b="1" dirty="0">
              <a:latin typeface="Arial" panose="020B0604020202020204" pitchFamily="34" charset="0"/>
              <a:cs typeface="Arial" panose="020B0604020202020204" pitchFamily="34" charset="0"/>
            </a:endParaRPr>
          </a:p>
          <a:p>
            <a:pPr marL="342900" indent="-342900">
              <a:lnSpc>
                <a:spcPct val="110000"/>
              </a:lnSpc>
            </a:pPr>
            <a:r>
              <a:rPr lang="de-DE" sz="2400" b="1" dirty="0">
                <a:latin typeface="Arial" panose="020B0604020202020204" pitchFamily="34" charset="0"/>
                <a:cs typeface="Arial" panose="020B0604020202020204" pitchFamily="34" charset="0"/>
              </a:rPr>
              <a:t>Hitzeplan</a:t>
            </a:r>
            <a:r>
              <a:rPr lang="de-DE" sz="2400" dirty="0">
                <a:latin typeface="Arial" panose="020B0604020202020204" pitchFamily="34" charset="0"/>
                <a:cs typeface="Arial" panose="020B0604020202020204" pitchFamily="34" charset="0"/>
              </a:rPr>
              <a:t> </a:t>
            </a:r>
            <a:r>
              <a:rPr lang="de-DE" sz="2400" b="1" dirty="0">
                <a:latin typeface="Arial" panose="020B0604020202020204" pitchFamily="34" charset="0"/>
                <a:cs typeface="Arial" panose="020B0604020202020204" pitchFamily="34" charset="0"/>
              </a:rPr>
              <a:t>mit kurz- und langfristigen Maßnahmen aufsetzen  </a:t>
            </a:r>
            <a:br>
              <a:rPr lang="de-DE" sz="2400" b="1"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z. B. Information zu Kommunikationskaskade, Anpassung von Tagesstrukturen (Öffnungs- &amp; Arbeitszeiten; Termine &amp; Veranstaltungen; Hitzefrei an Schulen) und Speiseplänen (Gastronomie, Pflege, Kitas…)</a:t>
            </a:r>
          </a:p>
          <a:p>
            <a:pPr marL="342900" indent="-342900">
              <a:lnSpc>
                <a:spcPct val="110000"/>
              </a:lnSpc>
            </a:pPr>
            <a:r>
              <a:rPr lang="de-DE" sz="2400" b="1" dirty="0">
                <a:latin typeface="Arial" panose="020B0604020202020204" pitchFamily="34" charset="0"/>
                <a:cs typeface="Arial" panose="020B0604020202020204" pitchFamily="34" charset="0"/>
              </a:rPr>
              <a:t>(Kostenfreie) Beratungsgespräche wahrnehmen</a:t>
            </a:r>
            <a:br>
              <a:rPr lang="de-DE" sz="2400" b="1"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z. B. zu Anpassungs-, Fortbildungs- und Fördermöglichkeiten </a:t>
            </a:r>
          </a:p>
          <a:p>
            <a:pPr marL="342900" indent="-342900">
              <a:lnSpc>
                <a:spcPct val="110000"/>
              </a:lnSpc>
            </a:pPr>
            <a:r>
              <a:rPr lang="de-DE" sz="2400" b="1" dirty="0">
                <a:latin typeface="Arial" panose="020B0604020202020204" pitchFamily="34" charset="0"/>
                <a:cs typeface="Arial" panose="020B0604020202020204" pitchFamily="34" charset="0"/>
              </a:rPr>
              <a:t>Maßnahmen für Bau/Einrichtung/Außenanlagen in Angriff nehmen</a:t>
            </a:r>
            <a:r>
              <a:rPr lang="de-DE" sz="2400" dirty="0">
                <a:latin typeface="Arial" panose="020B0604020202020204" pitchFamily="34" charset="0"/>
                <a:cs typeface="Arial" panose="020B0604020202020204" pitchFamily="34" charset="0"/>
              </a:rPr>
              <a:t>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z. B. Verdunkelungen und Schatten (Jalousien, Sonnensegel…), Begrünung, Zugang zu Wasser (Wasservernebelungsanlagen) </a:t>
            </a: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18</a:t>
            </a:fld>
            <a:endParaRPr lang="de-DE" dirty="0"/>
          </a:p>
        </p:txBody>
      </p:sp>
      <p:sp>
        <p:nvSpPr>
          <p:cNvPr id="10" name="Textfeld 9">
            <a:extLst>
              <a:ext uri="{FF2B5EF4-FFF2-40B4-BE49-F238E27FC236}">
                <a16:creationId xmlns:a16="http://schemas.microsoft.com/office/drawing/2014/main" id="{DAF5A8DF-20DF-4BDA-8200-DD5887E59B8C}"/>
              </a:ext>
            </a:extLst>
          </p:cNvPr>
          <p:cNvSpPr txBox="1"/>
          <p:nvPr/>
        </p:nvSpPr>
        <p:spPr>
          <a:xfrm>
            <a:off x="676657" y="6516485"/>
            <a:ext cx="11040506" cy="380104"/>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MSCL Team, Informationsmaterialien von: Bayerisches Landesamt für Gesundheit und Lebensmittelsicherheit, </a:t>
            </a:r>
            <a:r>
              <a:rPr lang="de-DE" sz="1100" dirty="0" err="1">
                <a:latin typeface="Arial" panose="020B0604020202020204" pitchFamily="34" charset="0"/>
                <a:cs typeface="Arial" panose="020B0604020202020204" pitchFamily="34" charset="0"/>
              </a:rPr>
              <a:t>HitzeService</a:t>
            </a:r>
            <a:r>
              <a:rPr lang="de-DE" sz="1100" dirty="0">
                <a:latin typeface="Arial" panose="020B0604020202020204" pitchFamily="34" charset="0"/>
                <a:cs typeface="Arial" panose="020B0604020202020204" pitchFamily="34" charset="0"/>
              </a:rPr>
              <a:t>, Klima Mensch Gesundheit, </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LMU Klinikum, MAGs, Umweltbundesamt </a:t>
            </a:r>
          </a:p>
        </p:txBody>
      </p:sp>
    </p:spTree>
    <p:extLst>
      <p:ext uri="{BB962C8B-B14F-4D97-AF65-F5344CB8AC3E}">
        <p14:creationId xmlns:p14="http://schemas.microsoft.com/office/powerpoint/2010/main" val="4180747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uppieren 6">
            <a:extLst>
              <a:ext uri="{FF2B5EF4-FFF2-40B4-BE49-F238E27FC236}">
                <a16:creationId xmlns:a16="http://schemas.microsoft.com/office/drawing/2014/main" id="{D47D8445-5919-4A7F-BBEB-8C55861C5325}"/>
              </a:ext>
            </a:extLst>
          </p:cNvPr>
          <p:cNvGrpSpPr/>
          <p:nvPr/>
        </p:nvGrpSpPr>
        <p:grpSpPr>
          <a:xfrm>
            <a:off x="197708" y="427217"/>
            <a:ext cx="2994066" cy="1082602"/>
            <a:chOff x="8233642" y="520898"/>
            <a:chExt cx="3047558" cy="1219023"/>
          </a:xfrm>
        </p:grpSpPr>
        <p:sp>
          <p:nvSpPr>
            <p:cNvPr id="8" name="Pfeil: Chevron 7">
              <a:extLst>
                <a:ext uri="{FF2B5EF4-FFF2-40B4-BE49-F238E27FC236}">
                  <a16:creationId xmlns:a16="http://schemas.microsoft.com/office/drawing/2014/main" id="{EDA3C43D-65CF-4E03-925E-DB18D0454DAE}"/>
                </a:ext>
              </a:extLst>
            </p:cNvPr>
            <p:cNvSpPr/>
            <p:nvPr/>
          </p:nvSpPr>
          <p:spPr>
            <a:xfrm>
              <a:off x="8233642" y="520898"/>
              <a:ext cx="3047558" cy="1219023"/>
            </a:xfrm>
            <a:prstGeom prst="chevron">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de-DE"/>
            </a:p>
          </p:txBody>
        </p:sp>
        <p:sp>
          <p:nvSpPr>
            <p:cNvPr id="9" name="Pfeil: Chevron 4">
              <a:extLst>
                <a:ext uri="{FF2B5EF4-FFF2-40B4-BE49-F238E27FC236}">
                  <a16:creationId xmlns:a16="http://schemas.microsoft.com/office/drawing/2014/main" id="{54B16E2F-2EB8-411F-80D3-4CAC75464C34}"/>
                </a:ext>
              </a:extLst>
            </p:cNvPr>
            <p:cNvSpPr txBox="1"/>
            <p:nvPr/>
          </p:nvSpPr>
          <p:spPr>
            <a:xfrm>
              <a:off x="8843154"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Gemeinsam aktiv werden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Quellen &amp; Tools</a:t>
            </a:r>
          </a:p>
        </p:txBody>
      </p:sp>
      <p:sp>
        <p:nvSpPr>
          <p:cNvPr id="15" name="Inhaltsplatzhalter 6">
            <a:extLst>
              <a:ext uri="{FF2B5EF4-FFF2-40B4-BE49-F238E27FC236}">
                <a16:creationId xmlns:a16="http://schemas.microsoft.com/office/drawing/2014/main" id="{FDE35C1B-0D25-4B1E-8BB7-489C81B41935}"/>
              </a:ext>
            </a:extLst>
          </p:cNvPr>
          <p:cNvSpPr>
            <a:spLocks noGrp="1"/>
          </p:cNvSpPr>
          <p:nvPr>
            <p:ph idx="1"/>
          </p:nvPr>
        </p:nvSpPr>
        <p:spPr>
          <a:xfrm>
            <a:off x="838200" y="1825625"/>
            <a:ext cx="6526427" cy="4351338"/>
          </a:xfrm>
        </p:spPr>
        <p:txBody>
          <a:bodyPr>
            <a:normAutofit/>
          </a:bodyPr>
          <a:lstStyle/>
          <a:p>
            <a:pPr marL="342900" indent="-342900">
              <a:lnSpc>
                <a:spcPct val="100000"/>
              </a:lnSpc>
            </a:pPr>
            <a:r>
              <a:rPr lang="de-DE" sz="2400" b="1" dirty="0">
                <a:latin typeface="Arial" panose="020B0604020202020204" pitchFamily="34" charset="0"/>
                <a:cs typeface="Arial" panose="020B0604020202020204" pitchFamily="34" charset="0"/>
              </a:rPr>
              <a:t>Infomaterialien (per E-Mail)</a:t>
            </a:r>
            <a:r>
              <a:rPr lang="de-DE" sz="2400" dirty="0">
                <a:latin typeface="Arial" panose="020B0604020202020204" pitchFamily="34" charset="0"/>
                <a:cs typeface="Arial" panose="020B0604020202020204" pitchFamily="34" charset="0"/>
              </a:rPr>
              <a:t>: </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weitere nützliche Materialien für verschiedene Zielgruppen, sowie Muster und Toolboxen für Hitzepläne</a:t>
            </a:r>
            <a:endParaRPr lang="de-DE" sz="2400" b="1" dirty="0">
              <a:latin typeface="Arial" panose="020B0604020202020204" pitchFamily="34" charset="0"/>
              <a:cs typeface="Arial" panose="020B0604020202020204" pitchFamily="34" charset="0"/>
            </a:endParaRPr>
          </a:p>
          <a:p>
            <a:pPr marL="342900" indent="-342900">
              <a:lnSpc>
                <a:spcPct val="100000"/>
              </a:lnSpc>
            </a:pPr>
            <a:r>
              <a:rPr lang="de-DE" sz="2400" b="1" dirty="0">
                <a:latin typeface="Arial" panose="020B0604020202020204" pitchFamily="34" charset="0"/>
                <a:cs typeface="Arial" panose="020B0604020202020204" pitchFamily="34" charset="0"/>
              </a:rPr>
              <a:t>Hitzeservice.de </a:t>
            </a:r>
          </a:p>
          <a:p>
            <a:pPr marL="800100" lvl="1" indent="-342900">
              <a:lnSpc>
                <a:spcPct val="100000"/>
              </a:lnSpc>
            </a:pPr>
            <a:r>
              <a:rPr lang="de-DE" dirty="0">
                <a:latin typeface="Arial" panose="020B0604020202020204" pitchFamily="34" charset="0"/>
                <a:cs typeface="Arial" panose="020B0604020202020204" pitchFamily="34" charset="0"/>
              </a:rPr>
              <a:t>Maßnahmenkatalog mit Filtermöglichkeiten für Kommunen</a:t>
            </a:r>
          </a:p>
          <a:p>
            <a:pPr marL="800100" lvl="1" indent="-342900">
              <a:lnSpc>
                <a:spcPct val="100000"/>
              </a:lnSpc>
            </a:pPr>
            <a:r>
              <a:rPr lang="de-DE" dirty="0">
                <a:latin typeface="Arial" panose="020B0604020202020204" pitchFamily="34" charset="0"/>
                <a:cs typeface="Arial" panose="020B0604020202020204" pitchFamily="34" charset="0"/>
              </a:rPr>
              <a:t>Kommunikationsleitfäden und Checklisten für Ansprache verschiedener vulnerabler Gruppen</a:t>
            </a:r>
          </a:p>
          <a:p>
            <a:pPr marL="0" indent="0">
              <a:lnSpc>
                <a:spcPct val="100000"/>
              </a:lnSpc>
              <a:buNone/>
            </a:pPr>
            <a:endParaRPr lang="de-DE" sz="2400" dirty="0">
              <a:latin typeface="Arial" panose="020B0604020202020204" pitchFamily="34" charset="0"/>
              <a:cs typeface="Arial" panose="020B06040202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19</a:t>
            </a:fld>
            <a:endParaRPr lang="de-DE" dirty="0"/>
          </a:p>
        </p:txBody>
      </p:sp>
      <p:pic>
        <p:nvPicPr>
          <p:cNvPr id="10" name="Grafik 9">
            <a:extLst>
              <a:ext uri="{FF2B5EF4-FFF2-40B4-BE49-F238E27FC236}">
                <a16:creationId xmlns:a16="http://schemas.microsoft.com/office/drawing/2014/main" id="{814565D6-FC66-4B28-8DC5-19208BEC565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36877"/>
          <a:stretch/>
        </p:blipFill>
        <p:spPr>
          <a:xfrm>
            <a:off x="7079205" y="1825625"/>
            <a:ext cx="5112796" cy="4029743"/>
          </a:xfrm>
          <a:prstGeom prst="rect">
            <a:avLst/>
          </a:prstGeom>
          <a:ln>
            <a:solidFill>
              <a:schemeClr val="accent2"/>
            </a:solidFill>
          </a:ln>
        </p:spPr>
      </p:pic>
      <p:sp>
        <p:nvSpPr>
          <p:cNvPr id="11" name="Textfeld 10">
            <a:extLst>
              <a:ext uri="{FF2B5EF4-FFF2-40B4-BE49-F238E27FC236}">
                <a16:creationId xmlns:a16="http://schemas.microsoft.com/office/drawing/2014/main" id="{B76F3CBA-F3DD-4836-A935-438AA11F9EF5}"/>
              </a:ext>
            </a:extLst>
          </p:cNvPr>
          <p:cNvSpPr txBox="1"/>
          <p:nvPr/>
        </p:nvSpPr>
        <p:spPr>
          <a:xfrm>
            <a:off x="676657" y="6516485"/>
            <a:ext cx="11040506" cy="236219"/>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MSCL Team, </a:t>
            </a:r>
            <a:r>
              <a:rPr lang="de-DE" sz="1100" dirty="0" err="1">
                <a:latin typeface="Arial" panose="020B0604020202020204" pitchFamily="34" charset="0"/>
                <a:cs typeface="Arial" panose="020B0604020202020204" pitchFamily="34" charset="0"/>
              </a:rPr>
              <a:t>HitzeService</a:t>
            </a:r>
            <a:endParaRPr lang="de-DE"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173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Hitzewarnung</a:t>
            </a:r>
          </a:p>
        </p:txBody>
      </p:sp>
      <p:sp>
        <p:nvSpPr>
          <p:cNvPr id="7" name="Inhaltsplatzhalter 6">
            <a:extLst>
              <a:ext uri="{FF2B5EF4-FFF2-40B4-BE49-F238E27FC236}">
                <a16:creationId xmlns:a16="http://schemas.microsoft.com/office/drawing/2014/main" id="{9D5DB75E-B1D3-455D-AA19-7AE4BA44B353}"/>
              </a:ext>
            </a:extLst>
          </p:cNvPr>
          <p:cNvSpPr>
            <a:spLocks noGrp="1"/>
          </p:cNvSpPr>
          <p:nvPr>
            <p:ph idx="1"/>
          </p:nvPr>
        </p:nvSpPr>
        <p:spPr/>
        <p:txBody>
          <a:bodyPr>
            <a:normAutofit/>
          </a:bodyPr>
          <a:lstStyle/>
          <a:p>
            <a:pPr marL="0" lvl="0" indent="0">
              <a:buNone/>
            </a:pPr>
            <a:endParaRPr lang="de-DE" dirty="0">
              <a:latin typeface="Arial Black" panose="020B0A04020102020204" pitchFamily="34" charset="0"/>
            </a:endParaRPr>
          </a:p>
          <a:p>
            <a:pPr marL="0" lv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a:p>
            <a:pPr marL="0" indent="0">
              <a:buNone/>
            </a:pPr>
            <a:endParaRPr lang="de-DE" dirty="0"/>
          </a:p>
          <a:p>
            <a:pPr mar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2</a:t>
            </a:fld>
            <a:endParaRPr lang="de-DE" dirty="0"/>
          </a:p>
        </p:txBody>
      </p:sp>
      <p:grpSp>
        <p:nvGrpSpPr>
          <p:cNvPr id="8" name="Gruppieren 7">
            <a:extLst>
              <a:ext uri="{FF2B5EF4-FFF2-40B4-BE49-F238E27FC236}">
                <a16:creationId xmlns:a16="http://schemas.microsoft.com/office/drawing/2014/main" id="{E2C3D8EC-4F36-41C1-83F9-C4F6E78CEE92}"/>
              </a:ext>
            </a:extLst>
          </p:cNvPr>
          <p:cNvGrpSpPr/>
          <p:nvPr/>
        </p:nvGrpSpPr>
        <p:grpSpPr>
          <a:xfrm>
            <a:off x="293520" y="418395"/>
            <a:ext cx="2777484" cy="1082602"/>
            <a:chOff x="5235" y="520898"/>
            <a:chExt cx="3047558" cy="1219023"/>
          </a:xfrm>
        </p:grpSpPr>
        <p:sp>
          <p:nvSpPr>
            <p:cNvPr id="9" name="Pfeil: Chevron 8">
              <a:extLst>
                <a:ext uri="{FF2B5EF4-FFF2-40B4-BE49-F238E27FC236}">
                  <a16:creationId xmlns:a16="http://schemas.microsoft.com/office/drawing/2014/main" id="{776AB979-2409-463F-A072-77C84D7B8F6E}"/>
                </a:ext>
              </a:extLst>
            </p:cNvPr>
            <p:cNvSpPr/>
            <p:nvPr/>
          </p:nvSpPr>
          <p:spPr>
            <a:xfrm>
              <a:off x="5235" y="520898"/>
              <a:ext cx="3047558" cy="1219023"/>
            </a:xfrm>
            <a:prstGeom prst="chevron">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de-DE"/>
            </a:p>
          </p:txBody>
        </p:sp>
        <p:sp>
          <p:nvSpPr>
            <p:cNvPr id="10" name="Pfeil: Chevron 4">
              <a:extLst>
                <a:ext uri="{FF2B5EF4-FFF2-40B4-BE49-F238E27FC236}">
                  <a16:creationId xmlns:a16="http://schemas.microsoft.com/office/drawing/2014/main" id="{49D6479E-42E7-400A-86BF-FC1BF0F7D345}"/>
                </a:ext>
              </a:extLst>
            </p:cNvPr>
            <p:cNvSpPr txBox="1"/>
            <p:nvPr/>
          </p:nvSpPr>
          <p:spPr>
            <a:xfrm>
              <a:off x="614747"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Gefahr (er)kennen</a:t>
              </a:r>
            </a:p>
          </p:txBody>
        </p:sp>
      </p:grpSp>
      <p:sp>
        <p:nvSpPr>
          <p:cNvPr id="12" name="Textfeld 11">
            <a:extLst>
              <a:ext uri="{FF2B5EF4-FFF2-40B4-BE49-F238E27FC236}">
                <a16:creationId xmlns:a16="http://schemas.microsoft.com/office/drawing/2014/main" id="{AD7E0929-2937-479D-BB52-B3688852FA6D}"/>
              </a:ext>
            </a:extLst>
          </p:cNvPr>
          <p:cNvSpPr txBox="1"/>
          <p:nvPr/>
        </p:nvSpPr>
        <p:spPr>
          <a:xfrm>
            <a:off x="694481" y="1825625"/>
            <a:ext cx="11391869" cy="3539430"/>
          </a:xfrm>
          <a:prstGeom prst="rect">
            <a:avLst/>
          </a:prstGeom>
          <a:noFill/>
        </p:spPr>
        <p:txBody>
          <a:bodyPr wrap="square" rtlCol="0">
            <a:spAutoFit/>
          </a:bodyPr>
          <a:lstStyle/>
          <a:p>
            <a:r>
              <a:rPr lang="de-DE" sz="2800" b="1" dirty="0">
                <a:latin typeface="Arial" panose="020B0604020202020204" pitchFamily="34" charset="0"/>
                <a:cs typeface="Arial" panose="020B0604020202020204" pitchFamily="34" charset="0"/>
              </a:rPr>
              <a:t>Woher weiß ich, dass eine Hitzewelle droht?</a:t>
            </a:r>
          </a:p>
          <a:p>
            <a:endParaRPr lang="de-DE" sz="2800" dirty="0">
              <a:latin typeface="Arial" panose="020B0604020202020204" pitchFamily="34" charset="0"/>
              <a:cs typeface="Arial" panose="020B0604020202020204" pitchFamily="34" charset="0"/>
            </a:endParaRPr>
          </a:p>
          <a:p>
            <a:r>
              <a:rPr lang="de-DE" sz="2800" dirty="0">
                <a:latin typeface="Arial" panose="020B0604020202020204" pitchFamily="34" charset="0"/>
                <a:cs typeface="Arial" panose="020B0604020202020204" pitchFamily="34" charset="0"/>
              </a:rPr>
              <a:t>DWD </a:t>
            </a:r>
            <a:r>
              <a:rPr lang="de-DE" sz="2800" dirty="0" err="1">
                <a:latin typeface="Arial" panose="020B0604020202020204" pitchFamily="34" charset="0"/>
                <a:cs typeface="Arial" panose="020B0604020202020204" pitchFamily="34" charset="0"/>
              </a:rPr>
              <a:t>WarnwetterApp</a:t>
            </a:r>
            <a:r>
              <a:rPr lang="de-DE" sz="2800" dirty="0">
                <a:latin typeface="Arial" panose="020B0604020202020204" pitchFamily="34" charset="0"/>
                <a:cs typeface="Arial" panose="020B0604020202020204" pitchFamily="34" charset="0"/>
              </a:rPr>
              <a:t> &amp; DWD Newsletter &amp; DWD Website</a:t>
            </a:r>
          </a:p>
          <a:p>
            <a:endParaRPr lang="de-DE" sz="28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à"/>
            </a:pPr>
            <a:r>
              <a:rPr lang="de-DE" sz="2800" dirty="0">
                <a:latin typeface="Arial" panose="020B0604020202020204" pitchFamily="34" charset="0"/>
                <a:cs typeface="Arial" panose="020B0604020202020204" pitchFamily="34" charset="0"/>
                <a:sym typeface="Wingdings" panose="05000000000000000000" pitchFamily="2" charset="2"/>
              </a:rPr>
              <a:t> Zwei Warnstufen auf </a:t>
            </a:r>
            <a:r>
              <a:rPr lang="de-DE" sz="2800" dirty="0">
                <a:latin typeface="Arial" panose="020B0604020202020204" pitchFamily="34" charset="0"/>
                <a:cs typeface="Arial" panose="020B0604020202020204" pitchFamily="34" charset="0"/>
              </a:rPr>
              <a:t>Kreisebene</a:t>
            </a:r>
          </a:p>
          <a:p>
            <a:pPr marL="342900" indent="-342900">
              <a:buFont typeface="Wingdings" panose="05000000000000000000" pitchFamily="2" charset="2"/>
              <a:buChar char="à"/>
            </a:pPr>
            <a:r>
              <a:rPr lang="de-DE" sz="2800" dirty="0">
                <a:latin typeface="Arial" panose="020B0604020202020204" pitchFamily="34" charset="0"/>
                <a:cs typeface="Arial" panose="020B0604020202020204" pitchFamily="34" charset="0"/>
              </a:rPr>
              <a:t> Warnungen bis 10 Uhr früh des </a:t>
            </a:r>
            <a:br>
              <a:rPr lang="de-DE" sz="2800" dirty="0">
                <a:latin typeface="Arial" panose="020B0604020202020204" pitchFamily="34" charset="0"/>
                <a:cs typeface="Arial" panose="020B0604020202020204" pitchFamily="34" charset="0"/>
              </a:rPr>
            </a:br>
            <a:r>
              <a:rPr lang="de-DE" sz="2800" dirty="0">
                <a:latin typeface="Arial" panose="020B0604020202020204" pitchFamily="34" charset="0"/>
                <a:cs typeface="Arial" panose="020B0604020202020204" pitchFamily="34" charset="0"/>
              </a:rPr>
              <a:t> entsprechenden Tages</a:t>
            </a:r>
          </a:p>
          <a:p>
            <a:endParaRPr lang="de-DE" sz="2800" dirty="0">
              <a:latin typeface="Arial" panose="020B0604020202020204" pitchFamily="34" charset="0"/>
              <a:cs typeface="Arial" panose="020B0604020202020204" pitchFamily="34" charset="0"/>
            </a:endParaRPr>
          </a:p>
        </p:txBody>
      </p:sp>
      <p:sp>
        <p:nvSpPr>
          <p:cNvPr id="13" name="Ellipse 12">
            <a:extLst>
              <a:ext uri="{FF2B5EF4-FFF2-40B4-BE49-F238E27FC236}">
                <a16:creationId xmlns:a16="http://schemas.microsoft.com/office/drawing/2014/main" id="{BA6C2DA5-0CB2-4181-872C-D239B1D048C1}"/>
              </a:ext>
            </a:extLst>
          </p:cNvPr>
          <p:cNvSpPr/>
          <p:nvPr/>
        </p:nvSpPr>
        <p:spPr>
          <a:xfrm>
            <a:off x="7573826" y="3446374"/>
            <a:ext cx="3252533" cy="30465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6B8D8035-6D3A-4DDE-B19E-0DF98DD103BC}"/>
              </a:ext>
            </a:extLst>
          </p:cNvPr>
          <p:cNvSpPr txBox="1"/>
          <p:nvPr/>
        </p:nvSpPr>
        <p:spPr>
          <a:xfrm>
            <a:off x="7875241" y="3958333"/>
            <a:ext cx="2649702" cy="2308324"/>
          </a:xfrm>
          <a:prstGeom prst="rect">
            <a:avLst/>
          </a:prstGeom>
          <a:noFill/>
        </p:spPr>
        <p:txBody>
          <a:bodyPr wrap="square" rtlCol="0">
            <a:spAutoFit/>
          </a:bodyPr>
          <a:lstStyle/>
          <a:p>
            <a:pPr algn="ctr"/>
            <a:r>
              <a:rPr lang="de-DE" i="1" dirty="0">
                <a:solidFill>
                  <a:schemeClr val="bg1"/>
                </a:solidFill>
              </a:rPr>
              <a:t>„Wärmebelastung ist</a:t>
            </a:r>
            <a:br>
              <a:rPr lang="de-DE" i="1" dirty="0">
                <a:solidFill>
                  <a:schemeClr val="bg1"/>
                </a:solidFill>
              </a:rPr>
            </a:br>
            <a:r>
              <a:rPr lang="de-DE" i="1" dirty="0">
                <a:solidFill>
                  <a:schemeClr val="bg1"/>
                </a:solidFill>
              </a:rPr>
              <a:t> nicht nur von der Lufttemperatur abhängig und lässt sich daher nicht alleine am</a:t>
            </a:r>
            <a:br>
              <a:rPr lang="de-DE" i="1" dirty="0">
                <a:solidFill>
                  <a:schemeClr val="bg1"/>
                </a:solidFill>
              </a:rPr>
            </a:br>
            <a:r>
              <a:rPr lang="de-DE" i="1" dirty="0">
                <a:solidFill>
                  <a:schemeClr val="bg1"/>
                </a:solidFill>
              </a:rPr>
              <a:t>Thermometer ablesen.“</a:t>
            </a:r>
          </a:p>
          <a:p>
            <a:pPr algn="ctr"/>
            <a:endParaRPr lang="de-DE" dirty="0">
              <a:solidFill>
                <a:schemeClr val="bg1"/>
              </a:solidFill>
            </a:endParaRPr>
          </a:p>
          <a:p>
            <a:pPr algn="ctr"/>
            <a:r>
              <a:rPr lang="de-DE" dirty="0">
                <a:solidFill>
                  <a:schemeClr val="bg1"/>
                </a:solidFill>
              </a:rPr>
              <a:t>(DWD) </a:t>
            </a:r>
            <a:endParaRPr lang="de-DE" dirty="0">
              <a:solidFill>
                <a:schemeClr val="bg1"/>
              </a:solidFill>
              <a:latin typeface="Arial" panose="020B0604020202020204" pitchFamily="34" charset="0"/>
              <a:cs typeface="Arial" panose="020B0604020202020204" pitchFamily="34" charset="0"/>
            </a:endParaRPr>
          </a:p>
        </p:txBody>
      </p:sp>
      <p:sp>
        <p:nvSpPr>
          <p:cNvPr id="11" name="Textfeld 10">
            <a:extLst>
              <a:ext uri="{FF2B5EF4-FFF2-40B4-BE49-F238E27FC236}">
                <a16:creationId xmlns:a16="http://schemas.microsoft.com/office/drawing/2014/main" id="{7FEF7F24-CF41-4BE5-B61D-FBE365D96C13}"/>
              </a:ext>
            </a:extLst>
          </p:cNvPr>
          <p:cNvSpPr txBox="1"/>
          <p:nvPr/>
        </p:nvSpPr>
        <p:spPr>
          <a:xfrm>
            <a:off x="676657" y="6439605"/>
            <a:ext cx="11040506" cy="236219"/>
          </a:xfrm>
          <a:prstGeom prst="rect">
            <a:avLst/>
          </a:prstGeom>
          <a:noFill/>
        </p:spPr>
        <p:txBody>
          <a:bodyPr wrap="square" rtlCol="0">
            <a:spAutoFit/>
          </a:bodyPr>
          <a:lstStyle/>
          <a:p>
            <a:pPr defTabSz="914400">
              <a:lnSpc>
                <a:spcPct val="85000"/>
              </a:lnSpc>
              <a:spcBef>
                <a:spcPts val="1300"/>
              </a:spcBef>
            </a:pPr>
            <a:r>
              <a:rPr lang="de-DE" sz="1100" dirty="0">
                <a:latin typeface="Arial" panose="020B0604020202020204" pitchFamily="34" charset="0"/>
                <a:cs typeface="Arial" panose="020B0604020202020204" pitchFamily="34" charset="0"/>
              </a:rPr>
              <a:t>Quelle: Deutscher Wetterdienst (o. D.)</a:t>
            </a:r>
          </a:p>
        </p:txBody>
      </p:sp>
    </p:spTree>
    <p:extLst>
      <p:ext uri="{BB962C8B-B14F-4D97-AF65-F5344CB8AC3E}">
        <p14:creationId xmlns:p14="http://schemas.microsoft.com/office/powerpoint/2010/main" val="3810609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B27370BF-56C1-9A59-D8B5-DA4854910305}"/>
              </a:ext>
            </a:extLst>
          </p:cNvPr>
          <p:cNvSpPr>
            <a:spLocks noGrp="1" noRot="1" noMove="1" noResize="1" noEditPoints="1" noAdjustHandles="1" noChangeArrowheads="1" noChangeShapeType="1"/>
          </p:cNvSpPr>
          <p:nvPr/>
        </p:nvSpPr>
        <p:spPr>
          <a:xfrm>
            <a:off x="0" y="0"/>
            <a:ext cx="12192000" cy="6858000"/>
          </a:xfrm>
          <a:prstGeom prst="rect">
            <a:avLst/>
          </a:prstGeom>
          <a:solidFill>
            <a:srgbClr val="6DA69F"/>
          </a:solidFill>
          <a:ln>
            <a:solidFill>
              <a:srgbClr val="6A9E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BB1FC30F-4F95-154C-51B2-1A0EA892A37D}"/>
              </a:ext>
            </a:extLst>
          </p:cNvPr>
          <p:cNvSpPr>
            <a:spLocks noGrp="1"/>
          </p:cNvSpPr>
          <p:nvPr>
            <p:ph type="ctrTitle"/>
          </p:nvPr>
        </p:nvSpPr>
        <p:spPr>
          <a:xfrm>
            <a:off x="990598" y="2276928"/>
            <a:ext cx="6438902" cy="2304143"/>
          </a:xfrm>
        </p:spPr>
        <p:txBody>
          <a:bodyPr anchor="ctr">
            <a:normAutofit fontScale="90000"/>
          </a:bodyPr>
          <a:lstStyle/>
          <a:p>
            <a:r>
              <a:rPr lang="de-DE" sz="4400" dirty="0">
                <a:solidFill>
                  <a:schemeClr val="bg1"/>
                </a:solidFill>
                <a:latin typeface="Arial" panose="020B0604020202020204" pitchFamily="34" charset="0"/>
                <a:cs typeface="Arial" panose="020B0604020202020204" pitchFamily="34" charset="0"/>
              </a:rPr>
              <a:t>Danke, dass Sie dabei waren und viel Freude beim weiteren Austausch!</a:t>
            </a:r>
          </a:p>
        </p:txBody>
      </p:sp>
      <p:pic>
        <p:nvPicPr>
          <p:cNvPr id="4" name="Grafik 3" descr="Gedanken Silhouette">
            <a:extLst>
              <a:ext uri="{FF2B5EF4-FFF2-40B4-BE49-F238E27FC236}">
                <a16:creationId xmlns:a16="http://schemas.microsoft.com/office/drawing/2014/main" id="{7DCADC24-3608-4628-BC90-1B150656E2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67702" y="1962149"/>
            <a:ext cx="2933700" cy="2933700"/>
          </a:xfrm>
          <a:prstGeom prst="rect">
            <a:avLst/>
          </a:prstGeom>
        </p:spPr>
      </p:pic>
    </p:spTree>
    <p:extLst>
      <p:ext uri="{BB962C8B-B14F-4D97-AF65-F5344CB8AC3E}">
        <p14:creationId xmlns:p14="http://schemas.microsoft.com/office/powerpoint/2010/main" val="216546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Sie wollen…</a:t>
            </a:r>
          </a:p>
        </p:txBody>
      </p:sp>
      <p:sp>
        <p:nvSpPr>
          <p:cNvPr id="12" name="Foliennummernplatzhalter 11">
            <a:extLst>
              <a:ext uri="{FF2B5EF4-FFF2-40B4-BE49-F238E27FC236}">
                <a16:creationId xmlns:a16="http://schemas.microsoft.com/office/drawing/2014/main" id="{E7E3C94B-F51A-D192-41CF-DC76F3D995FD}"/>
              </a:ext>
            </a:extLst>
          </p:cNvPr>
          <p:cNvSpPr>
            <a:spLocks noGrp="1"/>
          </p:cNvSpPr>
          <p:nvPr>
            <p:ph type="sldNum" sz="quarter" idx="12"/>
          </p:nvPr>
        </p:nvSpPr>
        <p:spPr/>
        <p:txBody>
          <a:bodyPr/>
          <a:lstStyle/>
          <a:p>
            <a:fld id="{7F27BCEF-0CE1-864C-ABCA-F6EEE319E985}" type="slidenum">
              <a:rPr lang="de-DE" smtClean="0"/>
              <a:t>21</a:t>
            </a:fld>
            <a:endParaRPr lang="de-DE" dirty="0"/>
          </a:p>
        </p:txBody>
      </p:sp>
      <p:pic>
        <p:nvPicPr>
          <p:cNvPr id="7" name="Grafik 6">
            <a:extLst>
              <a:ext uri="{FF2B5EF4-FFF2-40B4-BE49-F238E27FC236}">
                <a16:creationId xmlns:a16="http://schemas.microsoft.com/office/drawing/2014/main" id="{82CDE1D0-7A94-D7CC-9AF1-518358DC9F2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97797" y="229893"/>
            <a:ext cx="1483995" cy="642620"/>
          </a:xfrm>
          <a:prstGeom prst="rect">
            <a:avLst/>
          </a:prstGeom>
        </p:spPr>
      </p:pic>
      <p:sp>
        <p:nvSpPr>
          <p:cNvPr id="9" name="Inhaltsplatzhalter 6">
            <a:extLst>
              <a:ext uri="{FF2B5EF4-FFF2-40B4-BE49-F238E27FC236}">
                <a16:creationId xmlns:a16="http://schemas.microsoft.com/office/drawing/2014/main" id="{2E173A0B-5F70-4774-A6F1-864BB3CC5CF1}"/>
              </a:ext>
            </a:extLst>
          </p:cNvPr>
          <p:cNvSpPr txBox="1">
            <a:spLocks/>
          </p:cNvSpPr>
          <p:nvPr/>
        </p:nvSpPr>
        <p:spPr>
          <a:xfrm>
            <a:off x="838200" y="1818816"/>
            <a:ext cx="914662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65000"/>
              </a:lnSpc>
              <a:buFont typeface="Arial" panose="020B0604020202020204" pitchFamily="34" charset="0"/>
              <a:buNone/>
            </a:pPr>
            <a:endParaRPr lang="de-DE" dirty="0"/>
          </a:p>
        </p:txBody>
      </p:sp>
      <p:sp>
        <p:nvSpPr>
          <p:cNvPr id="3" name="Textfeld 2">
            <a:extLst>
              <a:ext uri="{FF2B5EF4-FFF2-40B4-BE49-F238E27FC236}">
                <a16:creationId xmlns:a16="http://schemas.microsoft.com/office/drawing/2014/main" id="{9A9BEDBB-0A89-4E53-9D9E-54380FF43384}"/>
              </a:ext>
            </a:extLst>
          </p:cNvPr>
          <p:cNvSpPr txBox="1"/>
          <p:nvPr/>
        </p:nvSpPr>
        <p:spPr>
          <a:xfrm>
            <a:off x="838200" y="2202988"/>
            <a:ext cx="4889770" cy="4154984"/>
          </a:xfrm>
          <a:prstGeom prst="rect">
            <a:avLst/>
          </a:prstGeom>
          <a:noFill/>
        </p:spPr>
        <p:txBody>
          <a:bodyPr wrap="square" rtlCol="0">
            <a:spAutoFit/>
          </a:bodyPr>
          <a:lstStyle/>
          <a:p>
            <a:pPr algn="ctr"/>
            <a:r>
              <a:rPr lang="de-DE" sz="2800" dirty="0"/>
              <a:t>…mehr über die Quellen dieser Präsentation erfahren?</a:t>
            </a:r>
          </a:p>
          <a:p>
            <a:pPr algn="ctr"/>
            <a:endParaRPr lang="de-DE" sz="2800" dirty="0"/>
          </a:p>
          <a:p>
            <a:pPr algn="ctr"/>
            <a:endParaRPr lang="de-DE" sz="2800" dirty="0"/>
          </a:p>
          <a:p>
            <a:pPr algn="ctr"/>
            <a:endParaRPr lang="de-DE" sz="2800" dirty="0"/>
          </a:p>
          <a:p>
            <a:pPr algn="ctr"/>
            <a:endParaRPr lang="de-DE" sz="2800" dirty="0"/>
          </a:p>
          <a:p>
            <a:pPr algn="ctr"/>
            <a:endParaRPr lang="de-DE" sz="2800" dirty="0"/>
          </a:p>
          <a:p>
            <a:pPr algn="ctr"/>
            <a:br>
              <a:rPr lang="de-DE" sz="2800" dirty="0"/>
            </a:br>
            <a:endParaRPr lang="de-DE" sz="2800" dirty="0"/>
          </a:p>
          <a:p>
            <a:pPr algn="ctr"/>
            <a:r>
              <a:rPr lang="de-DE" sz="1200" dirty="0">
                <a:solidFill>
                  <a:schemeClr val="tx2">
                    <a:lumMod val="60000"/>
                    <a:lumOff val="40000"/>
                  </a:schemeClr>
                </a:solidFill>
              </a:rPr>
              <a:t>www.mscl.de/wp-content/uploads/2025/09/Quellen-Hitzeworkshop.pdf</a:t>
            </a:r>
          </a:p>
        </p:txBody>
      </p:sp>
      <p:sp>
        <p:nvSpPr>
          <p:cNvPr id="11" name="Textfeld 10">
            <a:extLst>
              <a:ext uri="{FF2B5EF4-FFF2-40B4-BE49-F238E27FC236}">
                <a16:creationId xmlns:a16="http://schemas.microsoft.com/office/drawing/2014/main" id="{D521D2CC-CF04-41DD-9341-C407022CFC79}"/>
              </a:ext>
            </a:extLst>
          </p:cNvPr>
          <p:cNvSpPr txBox="1"/>
          <p:nvPr/>
        </p:nvSpPr>
        <p:spPr>
          <a:xfrm>
            <a:off x="6408598" y="2202987"/>
            <a:ext cx="4889770" cy="4247317"/>
          </a:xfrm>
          <a:prstGeom prst="rect">
            <a:avLst/>
          </a:prstGeom>
          <a:noFill/>
        </p:spPr>
        <p:txBody>
          <a:bodyPr wrap="square" rtlCol="0">
            <a:spAutoFit/>
          </a:bodyPr>
          <a:lstStyle/>
          <a:p>
            <a:pPr algn="ctr"/>
            <a:r>
              <a:rPr lang="de-DE" sz="2800" dirty="0"/>
              <a:t>…selbst einen Hitzeworkshop anbieten?</a:t>
            </a:r>
          </a:p>
          <a:p>
            <a:pPr algn="ctr"/>
            <a:endParaRPr lang="de-DE" sz="2800" dirty="0"/>
          </a:p>
          <a:p>
            <a:pPr algn="ctr"/>
            <a:endParaRPr lang="de-DE" sz="2800" dirty="0"/>
          </a:p>
          <a:p>
            <a:pPr algn="ctr"/>
            <a:endParaRPr lang="de-DE" sz="2800" dirty="0"/>
          </a:p>
          <a:p>
            <a:pPr algn="ctr"/>
            <a:endParaRPr lang="de-DE" sz="2800" dirty="0">
              <a:solidFill>
                <a:schemeClr val="tx2">
                  <a:lumMod val="60000"/>
                  <a:lumOff val="40000"/>
                </a:schemeClr>
              </a:solidFill>
            </a:endParaRPr>
          </a:p>
          <a:p>
            <a:pPr algn="ctr"/>
            <a:br>
              <a:rPr lang="de-DE" sz="2800" dirty="0">
                <a:solidFill>
                  <a:schemeClr val="tx2">
                    <a:lumMod val="60000"/>
                    <a:lumOff val="40000"/>
                  </a:schemeClr>
                </a:solidFill>
              </a:rPr>
            </a:br>
            <a:endParaRPr lang="de-DE" sz="2800" dirty="0">
              <a:solidFill>
                <a:schemeClr val="tx2">
                  <a:lumMod val="60000"/>
                  <a:lumOff val="40000"/>
                </a:schemeClr>
              </a:solidFill>
            </a:endParaRPr>
          </a:p>
          <a:p>
            <a:pPr algn="ctr"/>
            <a:endParaRPr lang="de-DE" sz="2800" dirty="0">
              <a:solidFill>
                <a:schemeClr val="tx2">
                  <a:lumMod val="60000"/>
                  <a:lumOff val="40000"/>
                </a:schemeClr>
              </a:solidFill>
            </a:endParaRPr>
          </a:p>
          <a:p>
            <a:pPr algn="ctr"/>
            <a:r>
              <a:rPr lang="de-DE" sz="1200" dirty="0">
                <a:solidFill>
                  <a:schemeClr val="tx2">
                    <a:lumMod val="60000"/>
                    <a:lumOff val="40000"/>
                  </a:schemeClr>
                </a:solidFill>
              </a:rPr>
              <a:t>www.mscl.de/hitzeschutz/</a:t>
            </a:r>
          </a:p>
        </p:txBody>
      </p:sp>
      <p:pic>
        <p:nvPicPr>
          <p:cNvPr id="8" name="Grafik 7">
            <a:extLst>
              <a:ext uri="{FF2B5EF4-FFF2-40B4-BE49-F238E27FC236}">
                <a16:creationId xmlns:a16="http://schemas.microsoft.com/office/drawing/2014/main" id="{78FA56BB-A545-4364-B76A-3A02137D9FD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589971" y="3301798"/>
            <a:ext cx="2527024" cy="2527024"/>
          </a:xfrm>
          <a:prstGeom prst="rect">
            <a:avLst/>
          </a:prstGeom>
        </p:spPr>
      </p:pic>
      <p:pic>
        <p:nvPicPr>
          <p:cNvPr id="14" name="Grafik 13">
            <a:extLst>
              <a:ext uri="{FF2B5EF4-FFF2-40B4-BE49-F238E27FC236}">
                <a16:creationId xmlns:a16="http://schemas.microsoft.com/office/drawing/2014/main" id="{326CE922-4C80-4E09-828B-CCF28D3353B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94479" y="3301798"/>
            <a:ext cx="2543782" cy="2543782"/>
          </a:xfrm>
          <a:prstGeom prst="rect">
            <a:avLst/>
          </a:prstGeom>
        </p:spPr>
      </p:pic>
    </p:spTree>
    <p:extLst>
      <p:ext uri="{BB962C8B-B14F-4D97-AF65-F5344CB8AC3E}">
        <p14:creationId xmlns:p14="http://schemas.microsoft.com/office/powerpoint/2010/main" val="377417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Das MSCL dankt…</a:t>
            </a:r>
          </a:p>
        </p:txBody>
      </p:sp>
      <p:sp>
        <p:nvSpPr>
          <p:cNvPr id="12" name="Foliennummernplatzhalter 11">
            <a:extLst>
              <a:ext uri="{FF2B5EF4-FFF2-40B4-BE49-F238E27FC236}">
                <a16:creationId xmlns:a16="http://schemas.microsoft.com/office/drawing/2014/main" id="{E7E3C94B-F51A-D192-41CF-DC76F3D995FD}"/>
              </a:ext>
            </a:extLst>
          </p:cNvPr>
          <p:cNvSpPr>
            <a:spLocks noGrp="1"/>
          </p:cNvSpPr>
          <p:nvPr>
            <p:ph type="sldNum" sz="quarter" idx="12"/>
          </p:nvPr>
        </p:nvSpPr>
        <p:spPr/>
        <p:txBody>
          <a:bodyPr/>
          <a:lstStyle/>
          <a:p>
            <a:fld id="{7F27BCEF-0CE1-864C-ABCA-F6EEE319E985}" type="slidenum">
              <a:rPr lang="de-DE" smtClean="0"/>
              <a:t>22</a:t>
            </a:fld>
            <a:endParaRPr lang="de-DE" dirty="0"/>
          </a:p>
        </p:txBody>
      </p:sp>
      <p:sp>
        <p:nvSpPr>
          <p:cNvPr id="9" name="Inhaltsplatzhalter 6">
            <a:extLst>
              <a:ext uri="{FF2B5EF4-FFF2-40B4-BE49-F238E27FC236}">
                <a16:creationId xmlns:a16="http://schemas.microsoft.com/office/drawing/2014/main" id="{2E173A0B-5F70-4774-A6F1-864BB3CC5CF1}"/>
              </a:ext>
            </a:extLst>
          </p:cNvPr>
          <p:cNvSpPr txBox="1">
            <a:spLocks/>
          </p:cNvSpPr>
          <p:nvPr/>
        </p:nvSpPr>
        <p:spPr>
          <a:xfrm>
            <a:off x="838200" y="1818816"/>
            <a:ext cx="9146627" cy="435133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de-DE" dirty="0"/>
              <a:t>…der freundlichen Unterstützung von: </a:t>
            </a:r>
          </a:p>
          <a:p>
            <a:pPr marL="0" indent="0">
              <a:lnSpc>
                <a:spcPct val="110000"/>
              </a:lnSpc>
              <a:buFont typeface="Arial" panose="020B0604020202020204" pitchFamily="34" charset="0"/>
              <a:buNone/>
            </a:pPr>
            <a:endParaRPr lang="de-DE" i="1" dirty="0"/>
          </a:p>
          <a:p>
            <a:pPr marL="0" indent="0">
              <a:lnSpc>
                <a:spcPct val="110000"/>
              </a:lnSpc>
              <a:buFont typeface="Arial" panose="020B0604020202020204" pitchFamily="34" charset="0"/>
              <a:buNone/>
            </a:pPr>
            <a:r>
              <a:rPr lang="de-DE" i="1" dirty="0" err="1"/>
              <a:t>VolkswagenStiftung</a:t>
            </a:r>
            <a:r>
              <a:rPr lang="de-DE" i="1" dirty="0"/>
              <a:t>, Bayerisches Landesamt für Gesundheit und Lebensmittelsicherheit (LGL), </a:t>
            </a:r>
            <a:r>
              <a:rPr lang="en-US" i="1" dirty="0" err="1"/>
              <a:t>Bär</a:t>
            </a:r>
            <a:r>
              <a:rPr lang="en-US" i="1" dirty="0"/>
              <a:t> meets Adler e. V. ,</a:t>
            </a:r>
            <a:r>
              <a:rPr lang="de-DE" i="1" dirty="0"/>
              <a:t>Berufsfeuerwehr der Stadt München, Bezirksausschuss der Maxvorstadt, Bezirksausschuss des Stadtbezirks Aubing mit seinen weiteren Ortsteilen Freiham, Neuaubing, Westkreuz, Lochhausen, Langwied, Gesundheitsreferat der Stadt München, </a:t>
            </a:r>
            <a:r>
              <a:rPr lang="de-DE" i="1" dirty="0" err="1"/>
              <a:t>Klimafit</a:t>
            </a:r>
            <a:r>
              <a:rPr lang="de-DE" i="1" dirty="0"/>
              <a:t>, Landeshauptstadt München, Landratsamt Ebersberg, LMU Klinikum - AG Globale Umweltmedizin und Klimawandel, München Aktiv für Gesundheit e.V. (MAGs), Pettenkofer School </a:t>
            </a:r>
            <a:r>
              <a:rPr lang="de-DE" i="1" dirty="0" err="1"/>
              <a:t>of</a:t>
            </a:r>
            <a:r>
              <a:rPr lang="de-DE" i="1" dirty="0"/>
              <a:t> Public Health, Regionale Netzwerke für Soziale Arbeit in München (REGSAM)</a:t>
            </a:r>
          </a:p>
          <a:p>
            <a:pPr marL="0" indent="0">
              <a:lnSpc>
                <a:spcPct val="65000"/>
              </a:lnSpc>
              <a:buFont typeface="Arial" panose="020B0604020202020204" pitchFamily="34" charset="0"/>
              <a:buNone/>
            </a:pPr>
            <a:endParaRPr lang="de-DE" dirty="0"/>
          </a:p>
        </p:txBody>
      </p:sp>
      <p:pic>
        <p:nvPicPr>
          <p:cNvPr id="10" name="Picture 7">
            <a:extLst>
              <a:ext uri="{FF2B5EF4-FFF2-40B4-BE49-F238E27FC236}">
                <a16:creationId xmlns:a16="http://schemas.microsoft.com/office/drawing/2014/main" id="{BAB90C85-378E-4FA6-BE77-2D707EF0722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6512"/>
          <a:stretch/>
        </p:blipFill>
        <p:spPr>
          <a:xfrm>
            <a:off x="9487605" y="2982958"/>
            <a:ext cx="2394187" cy="2321298"/>
          </a:xfrm>
          <a:prstGeom prst="rect">
            <a:avLst/>
          </a:prstGeom>
        </p:spPr>
      </p:pic>
    </p:spTree>
    <p:extLst>
      <p:ext uri="{BB962C8B-B14F-4D97-AF65-F5344CB8AC3E}">
        <p14:creationId xmlns:p14="http://schemas.microsoft.com/office/powerpoint/2010/main" val="125208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Hitzewarnung</a:t>
            </a:r>
          </a:p>
        </p:txBody>
      </p:sp>
      <p:sp>
        <p:nvSpPr>
          <p:cNvPr id="7" name="Inhaltsplatzhalter 6">
            <a:extLst>
              <a:ext uri="{FF2B5EF4-FFF2-40B4-BE49-F238E27FC236}">
                <a16:creationId xmlns:a16="http://schemas.microsoft.com/office/drawing/2014/main" id="{9D5DB75E-B1D3-455D-AA19-7AE4BA44B353}"/>
              </a:ext>
            </a:extLst>
          </p:cNvPr>
          <p:cNvSpPr>
            <a:spLocks noGrp="1"/>
          </p:cNvSpPr>
          <p:nvPr>
            <p:ph idx="1"/>
          </p:nvPr>
        </p:nvSpPr>
        <p:spPr/>
        <p:txBody>
          <a:bodyPr>
            <a:normAutofit/>
          </a:bodyPr>
          <a:lstStyle/>
          <a:p>
            <a:pPr marL="0" lvl="0" indent="0">
              <a:buNone/>
            </a:pPr>
            <a:endParaRPr lang="de-DE" dirty="0">
              <a:latin typeface="Arial Black" panose="020B0A04020102020204" pitchFamily="34" charset="0"/>
            </a:endParaRPr>
          </a:p>
          <a:p>
            <a:pPr marL="0" lv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a:p>
            <a:pPr marL="0" indent="0">
              <a:buNone/>
            </a:pPr>
            <a:endParaRPr lang="de-DE" dirty="0"/>
          </a:p>
          <a:p>
            <a:pPr mar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3</a:t>
            </a:fld>
            <a:endParaRPr lang="de-DE" dirty="0"/>
          </a:p>
        </p:txBody>
      </p:sp>
      <p:grpSp>
        <p:nvGrpSpPr>
          <p:cNvPr id="8" name="Gruppieren 7">
            <a:extLst>
              <a:ext uri="{FF2B5EF4-FFF2-40B4-BE49-F238E27FC236}">
                <a16:creationId xmlns:a16="http://schemas.microsoft.com/office/drawing/2014/main" id="{E2C3D8EC-4F36-41C1-83F9-C4F6E78CEE92}"/>
              </a:ext>
            </a:extLst>
          </p:cNvPr>
          <p:cNvGrpSpPr/>
          <p:nvPr/>
        </p:nvGrpSpPr>
        <p:grpSpPr>
          <a:xfrm>
            <a:off x="293520" y="418395"/>
            <a:ext cx="2777484" cy="1082602"/>
            <a:chOff x="5235" y="520898"/>
            <a:chExt cx="3047558" cy="1219023"/>
          </a:xfrm>
        </p:grpSpPr>
        <p:sp>
          <p:nvSpPr>
            <p:cNvPr id="9" name="Pfeil: Chevron 8">
              <a:extLst>
                <a:ext uri="{FF2B5EF4-FFF2-40B4-BE49-F238E27FC236}">
                  <a16:creationId xmlns:a16="http://schemas.microsoft.com/office/drawing/2014/main" id="{776AB979-2409-463F-A072-77C84D7B8F6E}"/>
                </a:ext>
              </a:extLst>
            </p:cNvPr>
            <p:cNvSpPr/>
            <p:nvPr/>
          </p:nvSpPr>
          <p:spPr>
            <a:xfrm>
              <a:off x="5235" y="520898"/>
              <a:ext cx="3047558" cy="1219023"/>
            </a:xfrm>
            <a:prstGeom prst="chevron">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de-DE"/>
            </a:p>
          </p:txBody>
        </p:sp>
        <p:sp>
          <p:nvSpPr>
            <p:cNvPr id="10" name="Pfeil: Chevron 4">
              <a:extLst>
                <a:ext uri="{FF2B5EF4-FFF2-40B4-BE49-F238E27FC236}">
                  <a16:creationId xmlns:a16="http://schemas.microsoft.com/office/drawing/2014/main" id="{49D6479E-42E7-400A-86BF-FC1BF0F7D345}"/>
                </a:ext>
              </a:extLst>
            </p:cNvPr>
            <p:cNvSpPr txBox="1"/>
            <p:nvPr/>
          </p:nvSpPr>
          <p:spPr>
            <a:xfrm>
              <a:off x="614747" y="520898"/>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Gefahr (er)kennen</a:t>
              </a:r>
            </a:p>
          </p:txBody>
        </p:sp>
      </p:grpSp>
      <p:sp>
        <p:nvSpPr>
          <p:cNvPr id="17" name="Inhaltsplatzhalter 6">
            <a:extLst>
              <a:ext uri="{FF2B5EF4-FFF2-40B4-BE49-F238E27FC236}">
                <a16:creationId xmlns:a16="http://schemas.microsoft.com/office/drawing/2014/main" id="{89CBF700-DF4F-41BB-BD97-0F6DE235F654}"/>
              </a:ext>
            </a:extLst>
          </p:cNvPr>
          <p:cNvSpPr txBox="1">
            <a:spLocks/>
          </p:cNvSpPr>
          <p:nvPr/>
        </p:nvSpPr>
        <p:spPr>
          <a:xfrm>
            <a:off x="5739319" y="1978025"/>
            <a:ext cx="5766881"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None/>
            </a:pPr>
            <a:r>
              <a:rPr lang="de-DE" b="1" dirty="0">
                <a:latin typeface="Arial" panose="020B0604020202020204" pitchFamily="34" charset="0"/>
                <a:cs typeface="Arial" panose="020B0604020202020204" pitchFamily="34" charset="0"/>
              </a:rPr>
              <a:t>Ältere Personen </a:t>
            </a:r>
            <a:r>
              <a:rPr lang="de-DE" dirty="0">
                <a:latin typeface="Arial" panose="020B0604020202020204" pitchFamily="34" charset="0"/>
                <a:cs typeface="Arial" panose="020B0604020202020204" pitchFamily="34" charset="0"/>
              </a:rPr>
              <a:t>und </a:t>
            </a:r>
            <a:r>
              <a:rPr lang="de-DE" b="1" dirty="0">
                <a:latin typeface="Arial" panose="020B0604020202020204" pitchFamily="34" charset="0"/>
                <a:cs typeface="Arial" panose="020B0604020202020204" pitchFamily="34" charset="0"/>
              </a:rPr>
              <a:t>Menschen, die in Städten leben </a:t>
            </a:r>
            <a:r>
              <a:rPr lang="de-DE" dirty="0">
                <a:latin typeface="Arial" panose="020B0604020202020204" pitchFamily="34" charset="0"/>
                <a:cs typeface="Arial" panose="020B0604020202020204" pitchFamily="34" charset="0"/>
              </a:rPr>
              <a:t>werden im Text der Warnung des DWD gezielt angesprochen.</a:t>
            </a:r>
          </a:p>
          <a:p>
            <a:pPr>
              <a:lnSpc>
                <a:spcPct val="110000"/>
              </a:lnSpc>
            </a:pPr>
            <a:endParaRPr lang="de-DE" dirty="0">
              <a:latin typeface="Arial" panose="020B0604020202020204" pitchFamily="34" charset="0"/>
              <a:cs typeface="Arial" panose="020B0604020202020204" pitchFamily="34" charset="0"/>
            </a:endParaRPr>
          </a:p>
          <a:p>
            <a:pPr marL="0" indent="0">
              <a:lnSpc>
                <a:spcPct val="110000"/>
              </a:lnSpc>
              <a:buNone/>
            </a:pPr>
            <a:r>
              <a:rPr lang="de-DE" b="1" dirty="0">
                <a:latin typeface="Arial" panose="020B0604020202020204" pitchFamily="34" charset="0"/>
                <a:cs typeface="Arial" panose="020B0604020202020204" pitchFamily="34" charset="0"/>
              </a:rPr>
              <a:t>Achtung: </a:t>
            </a:r>
            <a:br>
              <a:rPr lang="de-DE" b="1"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Es erfolgen nur dann DWD-Warnungen, wenn auf die heißen Tage auch nachts keine Abkühlung erfolgt.</a:t>
            </a:r>
          </a:p>
          <a:p>
            <a:pPr marL="0" indent="0">
              <a:buNone/>
            </a:pPr>
            <a:endParaRPr lang="de-DE" dirty="0">
              <a:latin typeface="Arial" panose="020B0604020202020204" pitchFamily="34" charset="0"/>
              <a:cs typeface="Arial" panose="020B0604020202020204" pitchFamily="34" charset="0"/>
            </a:endParaRPr>
          </a:p>
        </p:txBody>
      </p:sp>
      <p:pic>
        <p:nvPicPr>
          <p:cNvPr id="18" name="Grafik 17">
            <a:extLst>
              <a:ext uri="{FF2B5EF4-FFF2-40B4-BE49-F238E27FC236}">
                <a16:creationId xmlns:a16="http://schemas.microsoft.com/office/drawing/2014/main" id="{CD17A454-201B-441A-835E-3BDA2EFFC4C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 y="2015316"/>
            <a:ext cx="5405523" cy="4103541"/>
          </a:xfrm>
          <a:prstGeom prst="rect">
            <a:avLst/>
          </a:prstGeom>
        </p:spPr>
      </p:pic>
      <p:sp>
        <p:nvSpPr>
          <p:cNvPr id="11" name="Textfeld 10">
            <a:extLst>
              <a:ext uri="{FF2B5EF4-FFF2-40B4-BE49-F238E27FC236}">
                <a16:creationId xmlns:a16="http://schemas.microsoft.com/office/drawing/2014/main" id="{5C8F0AC9-C0E1-400B-8009-770C9FD9A77F}"/>
              </a:ext>
            </a:extLst>
          </p:cNvPr>
          <p:cNvSpPr txBox="1"/>
          <p:nvPr/>
        </p:nvSpPr>
        <p:spPr>
          <a:xfrm>
            <a:off x="676657" y="6439605"/>
            <a:ext cx="11040506" cy="236219"/>
          </a:xfrm>
          <a:prstGeom prst="rect">
            <a:avLst/>
          </a:prstGeom>
          <a:noFill/>
        </p:spPr>
        <p:txBody>
          <a:bodyPr wrap="square" rtlCol="0">
            <a:spAutoFit/>
          </a:bodyPr>
          <a:lstStyle/>
          <a:p>
            <a:pPr defTabSz="914400">
              <a:lnSpc>
                <a:spcPct val="85000"/>
              </a:lnSpc>
              <a:spcBef>
                <a:spcPts val="1300"/>
              </a:spcBef>
            </a:pPr>
            <a:r>
              <a:rPr lang="de-DE" sz="1100" dirty="0">
                <a:latin typeface="Arial" panose="020B0604020202020204" pitchFamily="34" charset="0"/>
                <a:cs typeface="Arial" panose="020B0604020202020204" pitchFamily="34" charset="0"/>
              </a:rPr>
              <a:t>Quelle: Deutscher Wetterdienst (o. D.)</a:t>
            </a:r>
          </a:p>
        </p:txBody>
      </p:sp>
    </p:spTree>
    <p:extLst>
      <p:ext uri="{BB962C8B-B14F-4D97-AF65-F5344CB8AC3E}">
        <p14:creationId xmlns:p14="http://schemas.microsoft.com/office/powerpoint/2010/main" val="1310924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…und in der Praxis?</a:t>
            </a:r>
          </a:p>
        </p:txBody>
      </p:sp>
      <p:sp>
        <p:nvSpPr>
          <p:cNvPr id="12" name="Foliennummernplatzhalter 11">
            <a:extLst>
              <a:ext uri="{FF2B5EF4-FFF2-40B4-BE49-F238E27FC236}">
                <a16:creationId xmlns:a16="http://schemas.microsoft.com/office/drawing/2014/main" id="{E7E3C94B-F51A-D192-41CF-DC76F3D995FD}"/>
              </a:ext>
            </a:extLst>
          </p:cNvPr>
          <p:cNvSpPr>
            <a:spLocks noGrp="1"/>
          </p:cNvSpPr>
          <p:nvPr>
            <p:ph type="sldNum" sz="quarter" idx="12"/>
          </p:nvPr>
        </p:nvSpPr>
        <p:spPr/>
        <p:txBody>
          <a:bodyPr/>
          <a:lstStyle/>
          <a:p>
            <a:fld id="{7F27BCEF-0CE1-864C-ABCA-F6EEE319E985}" type="slidenum">
              <a:rPr lang="de-DE" smtClean="0"/>
              <a:t>4</a:t>
            </a:fld>
            <a:endParaRPr lang="de-DE" dirty="0"/>
          </a:p>
        </p:txBody>
      </p:sp>
      <p:pic>
        <p:nvPicPr>
          <p:cNvPr id="7" name="Grafik 6">
            <a:extLst>
              <a:ext uri="{FF2B5EF4-FFF2-40B4-BE49-F238E27FC236}">
                <a16:creationId xmlns:a16="http://schemas.microsoft.com/office/drawing/2014/main" id="{82CDE1D0-7A94-D7CC-9AF1-518358DC9F2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97797" y="229893"/>
            <a:ext cx="1483995" cy="642620"/>
          </a:xfrm>
          <a:prstGeom prst="rect">
            <a:avLst/>
          </a:prstGeom>
        </p:spPr>
      </p:pic>
      <p:graphicFrame>
        <p:nvGraphicFramePr>
          <p:cNvPr id="8" name="Diagramm 7">
            <a:extLst>
              <a:ext uri="{FF2B5EF4-FFF2-40B4-BE49-F238E27FC236}">
                <a16:creationId xmlns:a16="http://schemas.microsoft.com/office/drawing/2014/main" id="{8D486124-6B0B-40DC-BAC6-B57884C60029}"/>
              </a:ext>
            </a:extLst>
          </p:cNvPr>
          <p:cNvGraphicFramePr/>
          <p:nvPr/>
        </p:nvGraphicFramePr>
        <p:xfrm>
          <a:off x="452782" y="2737917"/>
          <a:ext cx="11286436" cy="22608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62049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B27370BF-56C1-9A59-D8B5-DA4854910305}"/>
              </a:ext>
            </a:extLst>
          </p:cNvPr>
          <p:cNvSpPr>
            <a:spLocks noGrp="1" noRot="1" noMove="1" noResize="1" noEditPoints="1" noAdjustHandles="1" noChangeArrowheads="1" noChangeShapeType="1"/>
          </p:cNvSpPr>
          <p:nvPr/>
        </p:nvSpPr>
        <p:spPr>
          <a:xfrm>
            <a:off x="0" y="0"/>
            <a:ext cx="12192000" cy="6858000"/>
          </a:xfrm>
          <a:prstGeom prst="rect">
            <a:avLst/>
          </a:prstGeom>
          <a:solidFill>
            <a:srgbClr val="6DA69F"/>
          </a:solidFill>
          <a:ln>
            <a:solidFill>
              <a:srgbClr val="6A9E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BB1FC30F-4F95-154C-51B2-1A0EA892A37D}"/>
              </a:ext>
            </a:extLst>
          </p:cNvPr>
          <p:cNvSpPr>
            <a:spLocks noGrp="1"/>
          </p:cNvSpPr>
          <p:nvPr>
            <p:ph type="ctrTitle"/>
          </p:nvPr>
        </p:nvSpPr>
        <p:spPr>
          <a:xfrm>
            <a:off x="990598" y="2276928"/>
            <a:ext cx="6438902" cy="2304143"/>
          </a:xfrm>
        </p:spPr>
        <p:txBody>
          <a:bodyPr anchor="ctr">
            <a:normAutofit fontScale="90000"/>
          </a:bodyPr>
          <a:lstStyle/>
          <a:p>
            <a:r>
              <a:rPr lang="de-DE" sz="4400" dirty="0">
                <a:solidFill>
                  <a:schemeClr val="bg1"/>
                </a:solidFill>
              </a:rPr>
              <a:t>Welche Maßnahmen fallen Ihnen ein, mit Hilfe derer Sie sich bei Hitze </a:t>
            </a:r>
            <a:r>
              <a:rPr lang="de-DE" sz="4400" b="1" dirty="0">
                <a:solidFill>
                  <a:schemeClr val="bg1"/>
                </a:solidFill>
                <a:latin typeface="+mn-lt"/>
              </a:rPr>
              <a:t>selbst</a:t>
            </a:r>
            <a:r>
              <a:rPr lang="de-DE" sz="4400" b="1" dirty="0">
                <a:solidFill>
                  <a:schemeClr val="bg1"/>
                </a:solidFill>
              </a:rPr>
              <a:t> schützen </a:t>
            </a:r>
            <a:r>
              <a:rPr lang="de-DE" sz="4400" dirty="0">
                <a:solidFill>
                  <a:schemeClr val="bg1"/>
                </a:solidFill>
              </a:rPr>
              <a:t>können?</a:t>
            </a:r>
            <a:endParaRPr lang="de-DE" sz="4400" dirty="0">
              <a:solidFill>
                <a:schemeClr val="bg1"/>
              </a:solidFill>
              <a:latin typeface="Arial" panose="020B0604020202020204" pitchFamily="34" charset="0"/>
              <a:cs typeface="Arial" panose="020B0604020202020204" pitchFamily="34" charset="0"/>
            </a:endParaRPr>
          </a:p>
        </p:txBody>
      </p:sp>
      <p:pic>
        <p:nvPicPr>
          <p:cNvPr id="4" name="Grafik 3" descr="Gedanken Silhouette">
            <a:extLst>
              <a:ext uri="{FF2B5EF4-FFF2-40B4-BE49-F238E27FC236}">
                <a16:creationId xmlns:a16="http://schemas.microsoft.com/office/drawing/2014/main" id="{7DCADC24-3608-4628-BC90-1B150656E2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67702" y="1962149"/>
            <a:ext cx="2933700" cy="2933700"/>
          </a:xfrm>
          <a:prstGeom prst="rect">
            <a:avLst/>
          </a:prstGeom>
        </p:spPr>
      </p:pic>
    </p:spTree>
    <p:extLst>
      <p:ext uri="{BB962C8B-B14F-4D97-AF65-F5344CB8AC3E}">
        <p14:creationId xmlns:p14="http://schemas.microsoft.com/office/powerpoint/2010/main" val="340291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uppieren 10">
            <a:extLst>
              <a:ext uri="{FF2B5EF4-FFF2-40B4-BE49-F238E27FC236}">
                <a16:creationId xmlns:a16="http://schemas.microsoft.com/office/drawing/2014/main" id="{3A183423-690F-411B-AAAB-4132CDEE4CF2}"/>
              </a:ext>
            </a:extLst>
          </p:cNvPr>
          <p:cNvGrpSpPr/>
          <p:nvPr/>
        </p:nvGrpSpPr>
        <p:grpSpPr>
          <a:xfrm>
            <a:off x="293520" y="418394"/>
            <a:ext cx="2777484" cy="1082603"/>
            <a:chOff x="6891774" y="4073903"/>
            <a:chExt cx="3047558" cy="1219023"/>
          </a:xfrm>
        </p:grpSpPr>
        <p:sp>
          <p:nvSpPr>
            <p:cNvPr id="15" name="Pfeil: Chevron 14">
              <a:extLst>
                <a:ext uri="{FF2B5EF4-FFF2-40B4-BE49-F238E27FC236}">
                  <a16:creationId xmlns:a16="http://schemas.microsoft.com/office/drawing/2014/main" id="{D2746B2C-03ED-4105-BA6F-7D79184E6D41}"/>
                </a:ext>
              </a:extLst>
            </p:cNvPr>
            <p:cNvSpPr/>
            <p:nvPr/>
          </p:nvSpPr>
          <p:spPr>
            <a:xfrm>
              <a:off x="6891774" y="4073903"/>
              <a:ext cx="3047558" cy="1219023"/>
            </a:xfrm>
            <a:prstGeom prst="chevron">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de-DE"/>
            </a:p>
          </p:txBody>
        </p:sp>
        <p:sp>
          <p:nvSpPr>
            <p:cNvPr id="16" name="Pfeil: Chevron 4">
              <a:extLst>
                <a:ext uri="{FF2B5EF4-FFF2-40B4-BE49-F238E27FC236}">
                  <a16:creationId xmlns:a16="http://schemas.microsoft.com/office/drawing/2014/main" id="{812017B4-2AB5-46D8-9AC3-F5848A9B67EF}"/>
                </a:ext>
              </a:extLst>
            </p:cNvPr>
            <p:cNvSpPr txBox="1"/>
            <p:nvPr/>
          </p:nvSpPr>
          <p:spPr>
            <a:xfrm>
              <a:off x="7501286" y="4073903"/>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Selbst </a:t>
              </a:r>
              <a:br>
                <a:rPr lang="de-DE" sz="2400" kern="1200" dirty="0"/>
              </a:br>
              <a:r>
                <a:rPr lang="de-DE" sz="2400" kern="1200" dirty="0"/>
                <a:t>schützen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Der richtige Schutz</a:t>
            </a:r>
          </a:p>
        </p:txBody>
      </p:sp>
      <p:sp>
        <p:nvSpPr>
          <p:cNvPr id="7" name="Inhaltsplatzhalter 6">
            <a:extLst>
              <a:ext uri="{FF2B5EF4-FFF2-40B4-BE49-F238E27FC236}">
                <a16:creationId xmlns:a16="http://schemas.microsoft.com/office/drawing/2014/main" id="{9D5DB75E-B1D3-455D-AA19-7AE4BA44B353}"/>
              </a:ext>
            </a:extLst>
          </p:cNvPr>
          <p:cNvSpPr>
            <a:spLocks noGrp="1"/>
          </p:cNvSpPr>
          <p:nvPr>
            <p:ph idx="1"/>
          </p:nvPr>
        </p:nvSpPr>
        <p:spPr/>
        <p:txBody>
          <a:bodyPr>
            <a:normAutofit/>
          </a:bodyPr>
          <a:lstStyle/>
          <a:p>
            <a:pPr marL="0" lvl="0" indent="0">
              <a:buNone/>
            </a:pPr>
            <a:endParaRPr lang="de-DE" dirty="0">
              <a:latin typeface="Arial Black" panose="020B0A04020102020204" pitchFamily="34" charset="0"/>
            </a:endParaRPr>
          </a:p>
          <a:p>
            <a:pPr marL="0" lv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a:p>
            <a:pPr marL="0" indent="0">
              <a:buNone/>
            </a:pPr>
            <a:endParaRPr lang="de-DE" dirty="0"/>
          </a:p>
          <a:p>
            <a:pPr mar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6</a:t>
            </a:fld>
            <a:endParaRPr lang="de-DE" dirty="0"/>
          </a:p>
        </p:txBody>
      </p:sp>
      <p:sp>
        <p:nvSpPr>
          <p:cNvPr id="12" name="Textfeld 11">
            <a:extLst>
              <a:ext uri="{FF2B5EF4-FFF2-40B4-BE49-F238E27FC236}">
                <a16:creationId xmlns:a16="http://schemas.microsoft.com/office/drawing/2014/main" id="{AD7E0929-2937-479D-BB52-B3688852FA6D}"/>
              </a:ext>
            </a:extLst>
          </p:cNvPr>
          <p:cNvSpPr txBox="1"/>
          <p:nvPr/>
        </p:nvSpPr>
        <p:spPr>
          <a:xfrm>
            <a:off x="5719864" y="1823998"/>
            <a:ext cx="6366486" cy="4893647"/>
          </a:xfrm>
          <a:prstGeom prst="rect">
            <a:avLst/>
          </a:prstGeom>
          <a:noFill/>
        </p:spPr>
        <p:txBody>
          <a:bodyPr wrap="square" rtlCol="0">
            <a:spAutoFit/>
          </a:bodyPr>
          <a:lstStyle/>
          <a:p>
            <a:r>
              <a:rPr lang="de-DE" sz="2600" b="1" dirty="0">
                <a:latin typeface="Arial" panose="020B0604020202020204" pitchFamily="34" charset="0"/>
                <a:cs typeface="Arial" panose="020B0604020202020204" pitchFamily="34" charset="0"/>
              </a:rPr>
              <a:t>Draußen:</a:t>
            </a:r>
          </a:p>
          <a:p>
            <a:pPr marL="342900" indent="-342900">
              <a:buFont typeface="Arial" panose="020B0604020202020204" pitchFamily="34" charset="0"/>
              <a:buChar char="•"/>
            </a:pPr>
            <a:r>
              <a:rPr lang="de-DE" sz="2600" dirty="0">
                <a:latin typeface="Arial" panose="020B0604020202020204" pitchFamily="34" charset="0"/>
                <a:cs typeface="Arial" panose="020B0604020202020204" pitchFamily="34" charset="0"/>
              </a:rPr>
              <a:t>Mittagshitze vermeiden &amp; </a:t>
            </a:r>
            <a:br>
              <a:rPr lang="de-DE" sz="2600" dirty="0">
                <a:latin typeface="Arial" panose="020B0604020202020204" pitchFamily="34" charset="0"/>
                <a:cs typeface="Arial" panose="020B0604020202020204" pitchFamily="34" charset="0"/>
              </a:rPr>
            </a:br>
            <a:r>
              <a:rPr lang="de-DE" sz="2600" dirty="0">
                <a:latin typeface="Arial" panose="020B0604020202020204" pitchFamily="34" charset="0"/>
                <a:cs typeface="Arial" panose="020B0604020202020204" pitchFamily="34" charset="0"/>
              </a:rPr>
              <a:t>Kälteinseln aufsuchen</a:t>
            </a:r>
          </a:p>
          <a:p>
            <a:pPr marL="342900" indent="-342900">
              <a:buFont typeface="Arial" panose="020B0604020202020204" pitchFamily="34" charset="0"/>
              <a:buChar char="•"/>
            </a:pPr>
            <a:r>
              <a:rPr lang="de-DE" sz="2600" dirty="0">
                <a:latin typeface="Arial" panose="020B0604020202020204" pitchFamily="34" charset="0"/>
                <a:cs typeface="Arial" panose="020B0604020202020204" pitchFamily="34" charset="0"/>
              </a:rPr>
              <a:t>Sonnenschutz (Hut &amp; Creme)</a:t>
            </a:r>
            <a:endParaRPr lang="de-DE" sz="26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600" dirty="0">
                <a:latin typeface="Arial" panose="020B0604020202020204" pitchFamily="34" charset="0"/>
                <a:cs typeface="Arial" panose="020B0604020202020204" pitchFamily="34" charset="0"/>
              </a:rPr>
              <a:t>Helle, leichte Kleidung</a:t>
            </a:r>
          </a:p>
          <a:p>
            <a:endParaRPr lang="de-DE" sz="2600" dirty="0">
              <a:latin typeface="Arial" panose="020B0604020202020204" pitchFamily="34" charset="0"/>
              <a:cs typeface="Arial" panose="020B0604020202020204" pitchFamily="34" charset="0"/>
            </a:endParaRPr>
          </a:p>
          <a:p>
            <a:r>
              <a:rPr lang="de-DE" sz="2600" b="1" dirty="0">
                <a:latin typeface="Arial" panose="020B0604020202020204" pitchFamily="34" charset="0"/>
                <a:cs typeface="Arial" panose="020B0604020202020204" pitchFamily="34" charset="0"/>
              </a:rPr>
              <a:t>Drinnen: </a:t>
            </a:r>
          </a:p>
          <a:p>
            <a:pPr marL="342900" indent="-342900">
              <a:buFont typeface="Arial" panose="020B0604020202020204" pitchFamily="34" charset="0"/>
              <a:buChar char="•"/>
            </a:pPr>
            <a:r>
              <a:rPr lang="de-DE" sz="2600" dirty="0">
                <a:latin typeface="Arial" panose="020B0604020202020204" pitchFamily="34" charset="0"/>
                <a:cs typeface="Arial" panose="020B0604020202020204" pitchFamily="34" charset="0"/>
              </a:rPr>
              <a:t>Innenräume kühl halten</a:t>
            </a:r>
          </a:p>
          <a:p>
            <a:pPr marL="342900" indent="-342900">
              <a:buFont typeface="Arial" panose="020B0604020202020204" pitchFamily="34" charset="0"/>
              <a:buChar char="•"/>
            </a:pPr>
            <a:r>
              <a:rPr lang="de-DE" sz="2600" dirty="0">
                <a:latin typeface="Arial" panose="020B0604020202020204" pitchFamily="34" charset="0"/>
                <a:cs typeface="Arial" panose="020B0604020202020204" pitchFamily="34" charset="0"/>
              </a:rPr>
              <a:t>Kühle/lauwarme Duschen, Fußbäder &amp; Sprühflaschen (nicht eiskalt!)</a:t>
            </a:r>
          </a:p>
          <a:p>
            <a:pPr marL="342900" indent="-342900">
              <a:buFont typeface="Arial" panose="020B0604020202020204" pitchFamily="34" charset="0"/>
              <a:buChar char="•"/>
            </a:pPr>
            <a:r>
              <a:rPr lang="de-DE" sz="2600" b="1" dirty="0" err="1">
                <a:latin typeface="Arial" panose="020B0604020202020204" pitchFamily="34" charset="0"/>
                <a:cs typeface="Arial" panose="020B0604020202020204" pitchFamily="34" charset="0"/>
              </a:rPr>
              <a:t>Medikamentierung</a:t>
            </a:r>
            <a:r>
              <a:rPr lang="de-DE" sz="2600" b="1" dirty="0">
                <a:latin typeface="Arial" panose="020B0604020202020204" pitchFamily="34" charset="0"/>
                <a:cs typeface="Arial" panose="020B0604020202020204" pitchFamily="34" charset="0"/>
              </a:rPr>
              <a:t> prüfen!</a:t>
            </a:r>
          </a:p>
          <a:p>
            <a:endParaRPr lang="de-DE" sz="2600" dirty="0">
              <a:latin typeface="Arial" panose="020B0604020202020204" pitchFamily="34" charset="0"/>
              <a:cs typeface="Arial" panose="020B0604020202020204" pitchFamily="34" charset="0"/>
            </a:endParaRPr>
          </a:p>
        </p:txBody>
      </p:sp>
      <p:pic>
        <p:nvPicPr>
          <p:cNvPr id="17" name="Grafik 16">
            <a:extLst>
              <a:ext uri="{FF2B5EF4-FFF2-40B4-BE49-F238E27FC236}">
                <a16:creationId xmlns:a16="http://schemas.microsoft.com/office/drawing/2014/main" id="{BA0B4D5C-7EA2-4E56-93E9-16B589DB5A9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2015315"/>
            <a:ext cx="5415662" cy="4161647"/>
          </a:xfrm>
          <a:prstGeom prst="rect">
            <a:avLst/>
          </a:prstGeom>
        </p:spPr>
      </p:pic>
      <p:sp>
        <p:nvSpPr>
          <p:cNvPr id="10" name="Textfeld 9">
            <a:extLst>
              <a:ext uri="{FF2B5EF4-FFF2-40B4-BE49-F238E27FC236}">
                <a16:creationId xmlns:a16="http://schemas.microsoft.com/office/drawing/2014/main" id="{F4D4F071-582C-4DB0-9B46-7195C2486087}"/>
              </a:ext>
            </a:extLst>
          </p:cNvPr>
          <p:cNvSpPr txBox="1"/>
          <p:nvPr/>
        </p:nvSpPr>
        <p:spPr>
          <a:xfrm>
            <a:off x="676657" y="6451636"/>
            <a:ext cx="11040506" cy="380104"/>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Informationsmaterialien von: Bayerisches Landesamt für Gesundheit und Lebensmittelsicherheit, </a:t>
            </a:r>
            <a:r>
              <a:rPr lang="de-DE" sz="1100" dirty="0" err="1">
                <a:latin typeface="Arial" panose="020B0604020202020204" pitchFamily="34" charset="0"/>
                <a:cs typeface="Arial" panose="020B0604020202020204" pitchFamily="34" charset="0"/>
              </a:rPr>
              <a:t>HitzeService</a:t>
            </a:r>
            <a:r>
              <a:rPr lang="de-DE" sz="1100" dirty="0">
                <a:latin typeface="Arial" panose="020B0604020202020204" pitchFamily="34" charset="0"/>
                <a:cs typeface="Arial" panose="020B0604020202020204" pitchFamily="34" charset="0"/>
              </a:rPr>
              <a:t>, Klima Mensch Gesundheit, </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LMU Klinikum, MAGs, Umweltbundesamt  </a:t>
            </a:r>
          </a:p>
        </p:txBody>
      </p:sp>
    </p:spTree>
    <p:extLst>
      <p:ext uri="{BB962C8B-B14F-4D97-AF65-F5344CB8AC3E}">
        <p14:creationId xmlns:p14="http://schemas.microsoft.com/office/powerpoint/2010/main" val="2423779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uppieren 10">
            <a:extLst>
              <a:ext uri="{FF2B5EF4-FFF2-40B4-BE49-F238E27FC236}">
                <a16:creationId xmlns:a16="http://schemas.microsoft.com/office/drawing/2014/main" id="{3A183423-690F-411B-AAAB-4132CDEE4CF2}"/>
              </a:ext>
            </a:extLst>
          </p:cNvPr>
          <p:cNvGrpSpPr/>
          <p:nvPr/>
        </p:nvGrpSpPr>
        <p:grpSpPr>
          <a:xfrm>
            <a:off x="293520" y="418394"/>
            <a:ext cx="2777484" cy="1082603"/>
            <a:chOff x="6891774" y="4073903"/>
            <a:chExt cx="3047558" cy="1219023"/>
          </a:xfrm>
        </p:grpSpPr>
        <p:sp>
          <p:nvSpPr>
            <p:cNvPr id="15" name="Pfeil: Chevron 14">
              <a:extLst>
                <a:ext uri="{FF2B5EF4-FFF2-40B4-BE49-F238E27FC236}">
                  <a16:creationId xmlns:a16="http://schemas.microsoft.com/office/drawing/2014/main" id="{D2746B2C-03ED-4105-BA6F-7D79184E6D41}"/>
                </a:ext>
              </a:extLst>
            </p:cNvPr>
            <p:cNvSpPr/>
            <p:nvPr/>
          </p:nvSpPr>
          <p:spPr>
            <a:xfrm>
              <a:off x="6891774" y="4073903"/>
              <a:ext cx="3047558" cy="1219023"/>
            </a:xfrm>
            <a:prstGeom prst="chevron">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de-DE"/>
            </a:p>
          </p:txBody>
        </p:sp>
        <p:sp>
          <p:nvSpPr>
            <p:cNvPr id="16" name="Pfeil: Chevron 4">
              <a:extLst>
                <a:ext uri="{FF2B5EF4-FFF2-40B4-BE49-F238E27FC236}">
                  <a16:creationId xmlns:a16="http://schemas.microsoft.com/office/drawing/2014/main" id="{812017B4-2AB5-46D8-9AC3-F5848A9B67EF}"/>
                </a:ext>
              </a:extLst>
            </p:cNvPr>
            <p:cNvSpPr txBox="1"/>
            <p:nvPr/>
          </p:nvSpPr>
          <p:spPr>
            <a:xfrm>
              <a:off x="7501286" y="4073903"/>
              <a:ext cx="1828535" cy="12190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de-DE" sz="2400" kern="1200" dirty="0"/>
                <a:t>Selbst </a:t>
              </a:r>
              <a:br>
                <a:rPr lang="de-DE" sz="2400" kern="1200" dirty="0"/>
              </a:br>
              <a:r>
                <a:rPr lang="de-DE" sz="2400" kern="1200" dirty="0"/>
                <a:t>schützen</a:t>
              </a:r>
            </a:p>
          </p:txBody>
        </p:sp>
      </p:grpSp>
      <p:sp>
        <p:nvSpPr>
          <p:cNvPr id="2" name="Titel 1">
            <a:extLst>
              <a:ext uri="{FF2B5EF4-FFF2-40B4-BE49-F238E27FC236}">
                <a16:creationId xmlns:a16="http://schemas.microsoft.com/office/drawing/2014/main" id="{9CBF029C-7861-4EB2-8C62-44EFB50BCAD2}"/>
              </a:ext>
            </a:extLst>
          </p:cNvPr>
          <p:cNvSpPr>
            <a:spLocks noGrp="1"/>
          </p:cNvSpPr>
          <p:nvPr>
            <p:ph type="title"/>
          </p:nvPr>
        </p:nvSpPr>
        <p:spPr>
          <a:xfrm>
            <a:off x="3191774" y="365125"/>
            <a:ext cx="8162026" cy="1325563"/>
          </a:xfrm>
        </p:spPr>
        <p:txBody>
          <a:bodyPr/>
          <a:lstStyle/>
          <a:p>
            <a:r>
              <a:rPr lang="de-DE" dirty="0"/>
              <a:t>Der richtige Schutz</a:t>
            </a:r>
          </a:p>
        </p:txBody>
      </p:sp>
      <p:sp>
        <p:nvSpPr>
          <p:cNvPr id="7" name="Inhaltsplatzhalter 6">
            <a:extLst>
              <a:ext uri="{FF2B5EF4-FFF2-40B4-BE49-F238E27FC236}">
                <a16:creationId xmlns:a16="http://schemas.microsoft.com/office/drawing/2014/main" id="{9D5DB75E-B1D3-455D-AA19-7AE4BA44B353}"/>
              </a:ext>
            </a:extLst>
          </p:cNvPr>
          <p:cNvSpPr>
            <a:spLocks noGrp="1"/>
          </p:cNvSpPr>
          <p:nvPr>
            <p:ph idx="1"/>
          </p:nvPr>
        </p:nvSpPr>
        <p:spPr/>
        <p:txBody>
          <a:bodyPr>
            <a:normAutofit/>
          </a:bodyPr>
          <a:lstStyle/>
          <a:p>
            <a:pPr marL="0" lvl="0" indent="0">
              <a:buNone/>
            </a:pPr>
            <a:endParaRPr lang="de-DE" dirty="0">
              <a:latin typeface="Arial Black" panose="020B0A04020102020204" pitchFamily="34" charset="0"/>
            </a:endParaRPr>
          </a:p>
          <a:p>
            <a:pPr marL="0" lv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a:p>
            <a:pPr marL="0" indent="0">
              <a:buNone/>
            </a:pPr>
            <a:endParaRPr lang="de-DE" dirty="0"/>
          </a:p>
          <a:p>
            <a:pPr marL="0" indent="0">
              <a:buNone/>
            </a:pPr>
            <a:endParaRPr lang="de-DE" dirty="0">
              <a:latin typeface="Arial Black" panose="020B0A04020102020204" pitchFamily="34" charset="0"/>
            </a:endParaRPr>
          </a:p>
          <a:p>
            <a:pPr marL="0" indent="0">
              <a:buNone/>
            </a:pPr>
            <a:endParaRPr lang="de-DE" dirty="0">
              <a:latin typeface="Arial Black" panose="020B0A04020102020204" pitchFamily="34" charset="0"/>
            </a:endParaRPr>
          </a:p>
        </p:txBody>
      </p:sp>
      <p:sp>
        <p:nvSpPr>
          <p:cNvPr id="4" name="Foliennummernplatzhalter 3">
            <a:extLst>
              <a:ext uri="{FF2B5EF4-FFF2-40B4-BE49-F238E27FC236}">
                <a16:creationId xmlns:a16="http://schemas.microsoft.com/office/drawing/2014/main" id="{0E5B2CAC-6216-4E00-AE76-BEF02769ECCF}"/>
              </a:ext>
            </a:extLst>
          </p:cNvPr>
          <p:cNvSpPr>
            <a:spLocks noGrp="1"/>
          </p:cNvSpPr>
          <p:nvPr>
            <p:ph type="sldNum" sz="quarter" idx="12"/>
          </p:nvPr>
        </p:nvSpPr>
        <p:spPr/>
        <p:txBody>
          <a:bodyPr/>
          <a:lstStyle/>
          <a:p>
            <a:fld id="{7F27BCEF-0CE1-864C-ABCA-F6EEE319E985}" type="slidenum">
              <a:rPr lang="de-DE" smtClean="0"/>
              <a:t>7</a:t>
            </a:fld>
            <a:endParaRPr lang="de-DE" dirty="0"/>
          </a:p>
        </p:txBody>
      </p:sp>
      <p:sp>
        <p:nvSpPr>
          <p:cNvPr id="12" name="Textfeld 11">
            <a:extLst>
              <a:ext uri="{FF2B5EF4-FFF2-40B4-BE49-F238E27FC236}">
                <a16:creationId xmlns:a16="http://schemas.microsoft.com/office/drawing/2014/main" id="{AD7E0929-2937-479D-BB52-B3688852FA6D}"/>
              </a:ext>
            </a:extLst>
          </p:cNvPr>
          <p:cNvSpPr txBox="1"/>
          <p:nvPr/>
        </p:nvSpPr>
        <p:spPr>
          <a:xfrm>
            <a:off x="849017" y="1976880"/>
            <a:ext cx="11380294" cy="3970318"/>
          </a:xfrm>
          <a:prstGeom prst="rect">
            <a:avLst/>
          </a:prstGeom>
          <a:noFill/>
        </p:spPr>
        <p:txBody>
          <a:bodyPr wrap="square" rtlCol="0">
            <a:spAutoFit/>
          </a:bodyPr>
          <a:lstStyle/>
          <a:p>
            <a:r>
              <a:rPr lang="de-DE" sz="2800" b="1" dirty="0">
                <a:latin typeface="Arial" panose="020B0604020202020204" pitchFamily="34" charset="0"/>
                <a:cs typeface="Arial" panose="020B0604020202020204" pitchFamily="34" charset="0"/>
              </a:rPr>
              <a:t>Trinken und Ernährung:</a:t>
            </a:r>
          </a:p>
          <a:p>
            <a:pPr marL="342900" indent="-342900">
              <a:buFont typeface="Arial" panose="020B0604020202020204" pitchFamily="34" charset="0"/>
              <a:buChar char="•"/>
            </a:pPr>
            <a:r>
              <a:rPr lang="de-DE" sz="2800" dirty="0">
                <a:latin typeface="Arial" panose="020B0604020202020204" pitchFamily="34" charset="0"/>
                <a:cs typeface="Arial" panose="020B0604020202020204" pitchFamily="34" charset="0"/>
              </a:rPr>
              <a:t>Viel trinken ( &gt;1 Glas/Std.)</a:t>
            </a:r>
          </a:p>
          <a:p>
            <a:pPr marL="342900" indent="-342900">
              <a:buFont typeface="Arial" panose="020B0604020202020204" pitchFamily="34" charset="0"/>
              <a:buChar char="•"/>
            </a:pPr>
            <a:r>
              <a:rPr lang="de-DE" sz="2800" dirty="0">
                <a:latin typeface="Arial" panose="020B0604020202020204" pitchFamily="34" charset="0"/>
                <a:cs typeface="Arial" panose="020B0604020202020204" pitchFamily="34" charset="0"/>
              </a:rPr>
              <a:t>Kein Alkohol</a:t>
            </a:r>
          </a:p>
          <a:p>
            <a:pPr marL="342900" indent="-342900">
              <a:buFont typeface="Arial" panose="020B0604020202020204" pitchFamily="34" charset="0"/>
              <a:buChar char="•"/>
            </a:pPr>
            <a:r>
              <a:rPr lang="de-DE" sz="2800" dirty="0">
                <a:latin typeface="Arial" panose="020B0604020202020204" pitchFamily="34" charset="0"/>
                <a:cs typeface="Arial" panose="020B0604020202020204" pitchFamily="34" charset="0"/>
              </a:rPr>
              <a:t>Leichte, kalte Mahlzeiten</a:t>
            </a:r>
          </a:p>
          <a:p>
            <a:br>
              <a:rPr lang="de-DE" sz="2800" dirty="0">
                <a:latin typeface="Arial" panose="020B0604020202020204" pitchFamily="34" charset="0"/>
                <a:cs typeface="Arial" panose="020B0604020202020204" pitchFamily="34" charset="0"/>
              </a:rPr>
            </a:br>
            <a:r>
              <a:rPr lang="de-DE" sz="2800" b="1" dirty="0">
                <a:latin typeface="Arial" panose="020B0604020202020204" pitchFamily="34" charset="0"/>
                <a:cs typeface="Arial" panose="020B0604020202020204" pitchFamily="34" charset="0"/>
              </a:rPr>
              <a:t>Hausarztpraxis informieren: </a:t>
            </a:r>
            <a:br>
              <a:rPr lang="de-DE" sz="2800" b="1" dirty="0">
                <a:latin typeface="Arial" panose="020B0604020202020204" pitchFamily="34" charset="0"/>
                <a:cs typeface="Arial" panose="020B0604020202020204" pitchFamily="34" charset="0"/>
              </a:rPr>
            </a:br>
            <a:r>
              <a:rPr lang="de-DE" sz="2800" dirty="0">
                <a:latin typeface="Arial" panose="020B0604020202020204" pitchFamily="34" charset="0"/>
                <a:cs typeface="Arial" panose="020B0604020202020204" pitchFamily="34" charset="0"/>
              </a:rPr>
              <a:t>Erschöpfungsgefühl, Unruhe, Blässe/Röte, </a:t>
            </a:r>
            <a:br>
              <a:rPr lang="de-DE" sz="2800" dirty="0">
                <a:latin typeface="Arial" panose="020B0604020202020204" pitchFamily="34" charset="0"/>
                <a:cs typeface="Arial" panose="020B0604020202020204" pitchFamily="34" charset="0"/>
              </a:rPr>
            </a:br>
            <a:r>
              <a:rPr lang="de-DE" sz="2800" dirty="0">
                <a:latin typeface="Arial" panose="020B0604020202020204" pitchFamily="34" charset="0"/>
                <a:cs typeface="Arial" panose="020B0604020202020204" pitchFamily="34" charset="0"/>
              </a:rPr>
              <a:t>Kopfweh, Übelkeit, Kurzatmigkeit, Verstopfung, Verwirrtheit, Muskelschmerzen, Infektionen, erhöhte Temperatur/ Fieber</a:t>
            </a:r>
          </a:p>
        </p:txBody>
      </p:sp>
      <p:sp>
        <p:nvSpPr>
          <p:cNvPr id="10" name="Ellipse 9">
            <a:extLst>
              <a:ext uri="{FF2B5EF4-FFF2-40B4-BE49-F238E27FC236}">
                <a16:creationId xmlns:a16="http://schemas.microsoft.com/office/drawing/2014/main" id="{9580B2D3-1EB4-454E-98BE-CBE04796A6C5}"/>
              </a:ext>
            </a:extLst>
          </p:cNvPr>
          <p:cNvSpPr/>
          <p:nvPr/>
        </p:nvSpPr>
        <p:spPr>
          <a:xfrm>
            <a:off x="8607224" y="1976880"/>
            <a:ext cx="2921000" cy="273050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1A775911-D6D3-4A91-A273-9C42A46383B8}"/>
              </a:ext>
            </a:extLst>
          </p:cNvPr>
          <p:cNvSpPr txBox="1"/>
          <p:nvPr/>
        </p:nvSpPr>
        <p:spPr>
          <a:xfrm>
            <a:off x="8682766" y="2456778"/>
            <a:ext cx="2845457" cy="2031325"/>
          </a:xfrm>
          <a:prstGeom prst="rect">
            <a:avLst/>
          </a:prstGeom>
          <a:noFill/>
        </p:spPr>
        <p:txBody>
          <a:bodyPr wrap="square" rtlCol="0">
            <a:spAutoFit/>
          </a:bodyPr>
          <a:lstStyle/>
          <a:p>
            <a:pPr algn="ctr"/>
            <a:r>
              <a:rPr lang="de-DE" b="1" dirty="0">
                <a:solidFill>
                  <a:schemeClr val="bg1"/>
                </a:solidFill>
                <a:latin typeface="Arial" panose="020B0604020202020204" pitchFamily="34" charset="0"/>
                <a:cs typeface="Arial" panose="020B0604020202020204" pitchFamily="34" charset="0"/>
              </a:rPr>
              <a:t>112 </a:t>
            </a:r>
            <a:br>
              <a:rPr lang="de-DE" b="1" dirty="0">
                <a:solidFill>
                  <a:schemeClr val="bg1"/>
                </a:solidFill>
                <a:latin typeface="Arial" panose="020B0604020202020204" pitchFamily="34" charset="0"/>
                <a:cs typeface="Arial" panose="020B0604020202020204" pitchFamily="34" charset="0"/>
              </a:rPr>
            </a:br>
            <a:r>
              <a:rPr lang="de-DE" dirty="0">
                <a:solidFill>
                  <a:schemeClr val="bg1"/>
                </a:solidFill>
                <a:latin typeface="Arial" panose="020B0604020202020204" pitchFamily="34" charset="0"/>
                <a:cs typeface="Arial" panose="020B0604020202020204" pitchFamily="34" charset="0"/>
              </a:rPr>
              <a:t>Bewusstseinseintrübung (reduzierte Ansprech-barkeit), hoher/</a:t>
            </a:r>
            <a:br>
              <a:rPr lang="de-DE" dirty="0">
                <a:solidFill>
                  <a:schemeClr val="bg1"/>
                </a:solidFill>
                <a:latin typeface="Arial" panose="020B0604020202020204" pitchFamily="34" charset="0"/>
                <a:cs typeface="Arial" panose="020B0604020202020204" pitchFamily="34" charset="0"/>
              </a:rPr>
            </a:br>
            <a:r>
              <a:rPr lang="de-DE" dirty="0">
                <a:solidFill>
                  <a:schemeClr val="bg1"/>
                </a:solidFill>
                <a:latin typeface="Arial" panose="020B0604020202020204" pitchFamily="34" charset="0"/>
                <a:cs typeface="Arial" panose="020B0604020202020204" pitchFamily="34" charset="0"/>
              </a:rPr>
              <a:t>niedriger Blutdruck, schwere Atemnot</a:t>
            </a:r>
            <a:endParaRPr lang="de-DE" b="1" dirty="0">
              <a:solidFill>
                <a:schemeClr val="bg1"/>
              </a:solidFill>
              <a:latin typeface="Arial" panose="020B0604020202020204" pitchFamily="34" charset="0"/>
              <a:cs typeface="Arial" panose="020B0604020202020204" pitchFamily="34" charset="0"/>
            </a:endParaRPr>
          </a:p>
          <a:p>
            <a:endParaRPr lang="de-DE" dirty="0">
              <a:solidFill>
                <a:schemeClr val="bg1"/>
              </a:solidFill>
              <a:highlight>
                <a:srgbClr val="FFFF00"/>
              </a:highlight>
              <a:latin typeface="Arial" panose="020B0604020202020204" pitchFamily="34" charset="0"/>
              <a:cs typeface="Arial" panose="020B0604020202020204" pitchFamily="34" charset="0"/>
            </a:endParaRPr>
          </a:p>
        </p:txBody>
      </p:sp>
      <p:sp>
        <p:nvSpPr>
          <p:cNvPr id="14" name="Textfeld 13">
            <a:extLst>
              <a:ext uri="{FF2B5EF4-FFF2-40B4-BE49-F238E27FC236}">
                <a16:creationId xmlns:a16="http://schemas.microsoft.com/office/drawing/2014/main" id="{459A301F-73AE-4326-A3AF-F830F10CC64D}"/>
              </a:ext>
            </a:extLst>
          </p:cNvPr>
          <p:cNvSpPr txBox="1"/>
          <p:nvPr/>
        </p:nvSpPr>
        <p:spPr>
          <a:xfrm>
            <a:off x="676657" y="6439605"/>
            <a:ext cx="11040506" cy="380104"/>
          </a:xfrm>
          <a:prstGeom prst="rect">
            <a:avLst/>
          </a:prstGeom>
          <a:noFill/>
        </p:spPr>
        <p:txBody>
          <a:bodyPr wrap="square" rtlCol="0">
            <a:spAutoFit/>
          </a:bodyPr>
          <a:lstStyle/>
          <a:p>
            <a:pPr>
              <a:lnSpc>
                <a:spcPct val="85000"/>
              </a:lnSpc>
              <a:spcBef>
                <a:spcPts val="1300"/>
              </a:spcBef>
            </a:pPr>
            <a:r>
              <a:rPr lang="de-DE" sz="1100" dirty="0">
                <a:latin typeface="Arial" panose="020B0604020202020204" pitchFamily="34" charset="0"/>
                <a:cs typeface="Arial" panose="020B0604020202020204" pitchFamily="34" charset="0"/>
              </a:rPr>
              <a:t>Quelle: Informationsmaterialien von: Bayerisches Landesamt für Gesundheit und Lebensmittelsicherheit, </a:t>
            </a:r>
            <a:r>
              <a:rPr lang="de-DE" sz="1100" dirty="0" err="1">
                <a:latin typeface="Arial" panose="020B0604020202020204" pitchFamily="34" charset="0"/>
                <a:cs typeface="Arial" panose="020B0604020202020204" pitchFamily="34" charset="0"/>
              </a:rPr>
              <a:t>HitzeService</a:t>
            </a:r>
            <a:r>
              <a:rPr lang="de-DE" sz="1100" dirty="0">
                <a:latin typeface="Arial" panose="020B0604020202020204" pitchFamily="34" charset="0"/>
                <a:cs typeface="Arial" panose="020B0604020202020204" pitchFamily="34" charset="0"/>
              </a:rPr>
              <a:t>, Klima Mensch Gesundheit, </a:t>
            </a:r>
            <a:br>
              <a:rPr lang="de-DE" sz="1100" dirty="0">
                <a:latin typeface="Arial" panose="020B0604020202020204" pitchFamily="34" charset="0"/>
                <a:cs typeface="Arial" panose="020B0604020202020204" pitchFamily="34" charset="0"/>
              </a:rPr>
            </a:br>
            <a:r>
              <a:rPr lang="de-DE" sz="1100" dirty="0">
                <a:latin typeface="Arial" panose="020B0604020202020204" pitchFamily="34" charset="0"/>
                <a:cs typeface="Arial" panose="020B0604020202020204" pitchFamily="34" charset="0"/>
              </a:rPr>
              <a:t>LMU Klinikum, MAGs, Umweltbundesamt  </a:t>
            </a:r>
          </a:p>
        </p:txBody>
      </p:sp>
    </p:spTree>
    <p:extLst>
      <p:ext uri="{BB962C8B-B14F-4D97-AF65-F5344CB8AC3E}">
        <p14:creationId xmlns:p14="http://schemas.microsoft.com/office/powerpoint/2010/main" val="3065022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7551-9D0E-46AD-AC8A-27414E1AE3BB}"/>
              </a:ext>
            </a:extLst>
          </p:cNvPr>
          <p:cNvSpPr>
            <a:spLocks noGrp="1"/>
          </p:cNvSpPr>
          <p:nvPr>
            <p:ph type="title"/>
          </p:nvPr>
        </p:nvSpPr>
        <p:spPr>
          <a:xfrm>
            <a:off x="838200" y="749178"/>
            <a:ext cx="10515600" cy="1181686"/>
          </a:xfrm>
        </p:spPr>
        <p:txBody>
          <a:bodyPr/>
          <a:lstStyle/>
          <a:p>
            <a:r>
              <a:rPr lang="de-DE" dirty="0">
                <a:latin typeface="Arial" panose="020B0604020202020204" pitchFamily="34" charset="0"/>
                <a:cs typeface="Arial" panose="020B0604020202020204" pitchFamily="34" charset="0"/>
              </a:rPr>
              <a:t>…und in der Praxis?</a:t>
            </a:r>
          </a:p>
        </p:txBody>
      </p:sp>
      <p:sp>
        <p:nvSpPr>
          <p:cNvPr id="12" name="Foliennummernplatzhalter 11">
            <a:extLst>
              <a:ext uri="{FF2B5EF4-FFF2-40B4-BE49-F238E27FC236}">
                <a16:creationId xmlns:a16="http://schemas.microsoft.com/office/drawing/2014/main" id="{E7E3C94B-F51A-D192-41CF-DC76F3D995FD}"/>
              </a:ext>
            </a:extLst>
          </p:cNvPr>
          <p:cNvSpPr>
            <a:spLocks noGrp="1"/>
          </p:cNvSpPr>
          <p:nvPr>
            <p:ph type="sldNum" sz="quarter" idx="12"/>
          </p:nvPr>
        </p:nvSpPr>
        <p:spPr/>
        <p:txBody>
          <a:bodyPr/>
          <a:lstStyle/>
          <a:p>
            <a:fld id="{7F27BCEF-0CE1-864C-ABCA-F6EEE319E985}" type="slidenum">
              <a:rPr lang="de-DE" smtClean="0"/>
              <a:t>8</a:t>
            </a:fld>
            <a:endParaRPr lang="de-DE" dirty="0"/>
          </a:p>
        </p:txBody>
      </p:sp>
      <p:sp>
        <p:nvSpPr>
          <p:cNvPr id="6" name="Abgerundetes Rechteck 5">
            <a:extLst>
              <a:ext uri="{FF2B5EF4-FFF2-40B4-BE49-F238E27FC236}">
                <a16:creationId xmlns:a16="http://schemas.microsoft.com/office/drawing/2014/main" id="{89881424-05D6-1423-70CE-6B54213C57A4}"/>
              </a:ext>
            </a:extLst>
          </p:cNvPr>
          <p:cNvSpPr/>
          <p:nvPr/>
        </p:nvSpPr>
        <p:spPr>
          <a:xfrm>
            <a:off x="9984827" y="0"/>
            <a:ext cx="2309937" cy="1076325"/>
          </a:xfrm>
          <a:prstGeom prst="roundRect">
            <a:avLst/>
          </a:prstGeom>
          <a:solidFill>
            <a:srgbClr val="6DA69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dirty="0"/>
          </a:p>
        </p:txBody>
      </p:sp>
      <p:pic>
        <p:nvPicPr>
          <p:cNvPr id="7" name="Grafik 6">
            <a:extLst>
              <a:ext uri="{FF2B5EF4-FFF2-40B4-BE49-F238E27FC236}">
                <a16:creationId xmlns:a16="http://schemas.microsoft.com/office/drawing/2014/main" id="{82CDE1D0-7A94-D7CC-9AF1-518358DC9F2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397797" y="229893"/>
            <a:ext cx="1483995" cy="642620"/>
          </a:xfrm>
          <a:prstGeom prst="rect">
            <a:avLst/>
          </a:prstGeom>
        </p:spPr>
      </p:pic>
      <p:graphicFrame>
        <p:nvGraphicFramePr>
          <p:cNvPr id="9" name="Diagramm 8">
            <a:extLst>
              <a:ext uri="{FF2B5EF4-FFF2-40B4-BE49-F238E27FC236}">
                <a16:creationId xmlns:a16="http://schemas.microsoft.com/office/drawing/2014/main" id="{F2DD44D0-90B1-4876-A1CF-A8AC701B1A21}"/>
              </a:ext>
            </a:extLst>
          </p:cNvPr>
          <p:cNvGraphicFramePr/>
          <p:nvPr/>
        </p:nvGraphicFramePr>
        <p:xfrm>
          <a:off x="452782" y="2737917"/>
          <a:ext cx="11286436" cy="22608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85143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B27370BF-56C1-9A59-D8B5-DA4854910305}"/>
              </a:ext>
            </a:extLst>
          </p:cNvPr>
          <p:cNvSpPr>
            <a:spLocks noGrp="1" noRot="1" noMove="1" noResize="1" noEditPoints="1" noAdjustHandles="1" noChangeArrowheads="1" noChangeShapeType="1"/>
          </p:cNvSpPr>
          <p:nvPr/>
        </p:nvSpPr>
        <p:spPr>
          <a:xfrm>
            <a:off x="0" y="0"/>
            <a:ext cx="12192000" cy="6858000"/>
          </a:xfrm>
          <a:prstGeom prst="rect">
            <a:avLst/>
          </a:prstGeom>
          <a:solidFill>
            <a:srgbClr val="6DA69F"/>
          </a:solidFill>
          <a:ln>
            <a:solidFill>
              <a:srgbClr val="6A9E9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BB1FC30F-4F95-154C-51B2-1A0EA892A37D}"/>
              </a:ext>
            </a:extLst>
          </p:cNvPr>
          <p:cNvSpPr>
            <a:spLocks noGrp="1"/>
          </p:cNvSpPr>
          <p:nvPr>
            <p:ph type="ctrTitle"/>
          </p:nvPr>
        </p:nvSpPr>
        <p:spPr>
          <a:xfrm>
            <a:off x="990598" y="2276928"/>
            <a:ext cx="6438902" cy="2304143"/>
          </a:xfrm>
        </p:spPr>
        <p:txBody>
          <a:bodyPr anchor="ctr">
            <a:normAutofit fontScale="90000"/>
          </a:bodyPr>
          <a:lstStyle/>
          <a:p>
            <a:r>
              <a:rPr lang="de-DE" sz="4400" dirty="0">
                <a:solidFill>
                  <a:schemeClr val="bg1"/>
                </a:solidFill>
                <a:latin typeface="+mn-lt"/>
              </a:rPr>
              <a:t>Arbeiten Sie in Zweiergruppen: </a:t>
            </a:r>
            <a:br>
              <a:rPr lang="de-DE" sz="4400" dirty="0">
                <a:solidFill>
                  <a:schemeClr val="bg1"/>
                </a:solidFill>
                <a:latin typeface="+mn-lt"/>
              </a:rPr>
            </a:br>
            <a:r>
              <a:rPr lang="de-DE" sz="4400" dirty="0">
                <a:solidFill>
                  <a:schemeClr val="bg1"/>
                </a:solidFill>
              </a:rPr>
              <a:t>Welche Maßnahmen fallen Ihnen ein, mit Hilfe derer Sie bei Hitze </a:t>
            </a:r>
            <a:r>
              <a:rPr lang="de-DE" sz="4400" b="1" dirty="0">
                <a:solidFill>
                  <a:schemeClr val="bg1"/>
                </a:solidFill>
              </a:rPr>
              <a:t>Verantwortung für andere übernehmen </a:t>
            </a:r>
            <a:r>
              <a:rPr lang="de-DE" sz="4400" dirty="0">
                <a:solidFill>
                  <a:schemeClr val="bg1"/>
                </a:solidFill>
              </a:rPr>
              <a:t>können?</a:t>
            </a:r>
            <a:endParaRPr lang="de-DE" sz="4400" dirty="0">
              <a:solidFill>
                <a:schemeClr val="bg1"/>
              </a:solidFill>
              <a:latin typeface="+mn-lt"/>
              <a:cs typeface="Arial" panose="020B0604020202020204" pitchFamily="34" charset="0"/>
            </a:endParaRPr>
          </a:p>
        </p:txBody>
      </p:sp>
      <p:pic>
        <p:nvPicPr>
          <p:cNvPr id="4" name="Grafik 3" descr="Gedanken Silhouette">
            <a:extLst>
              <a:ext uri="{FF2B5EF4-FFF2-40B4-BE49-F238E27FC236}">
                <a16:creationId xmlns:a16="http://schemas.microsoft.com/office/drawing/2014/main" id="{7DCADC24-3608-4628-BC90-1B150656E25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267702" y="1962149"/>
            <a:ext cx="2933700" cy="2933700"/>
          </a:xfrm>
          <a:prstGeom prst="rect">
            <a:avLst/>
          </a:prstGeom>
        </p:spPr>
      </p:pic>
    </p:spTree>
    <p:extLst>
      <p:ext uri="{BB962C8B-B14F-4D97-AF65-F5344CB8AC3E}">
        <p14:creationId xmlns:p14="http://schemas.microsoft.com/office/powerpoint/2010/main" val="4005885254"/>
      </p:ext>
    </p:extLst>
  </p:cSld>
  <p:clrMapOvr>
    <a:masterClrMapping/>
  </p:clrMapOvr>
</p:sld>
</file>

<file path=ppt/theme/theme1.xml><?xml version="1.0" encoding="utf-8"?>
<a:theme xmlns:a="http://schemas.openxmlformats.org/drawingml/2006/main" name="Office">
  <a:themeElements>
    <a:clrScheme name="MSCL">
      <a:dk1>
        <a:srgbClr val="246B64"/>
      </a:dk1>
      <a:lt1>
        <a:srgbClr val="FFFFFF"/>
      </a:lt1>
      <a:dk2>
        <a:srgbClr val="246B64"/>
      </a:dk2>
      <a:lt2>
        <a:srgbClr val="F2F2F2"/>
      </a:lt2>
      <a:accent1>
        <a:srgbClr val="548C83"/>
      </a:accent1>
      <a:accent2>
        <a:srgbClr val="6DA69F"/>
      </a:accent2>
      <a:accent3>
        <a:srgbClr val="EEB887"/>
      </a:accent3>
      <a:accent4>
        <a:srgbClr val="93CC82"/>
      </a:accent4>
      <a:accent5>
        <a:srgbClr val="CA6B7A"/>
      </a:accent5>
      <a:accent6>
        <a:srgbClr val="FFFFFF"/>
      </a:accent6>
      <a:hlink>
        <a:srgbClr val="EEB887"/>
      </a:hlink>
      <a:folHlink>
        <a:srgbClr val="CA6B7A"/>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4144</Words>
  <Application>Microsoft Macintosh PowerPoint</Application>
  <PresentationFormat>Breitbild</PresentationFormat>
  <Paragraphs>450</Paragraphs>
  <Slides>22</Slides>
  <Notes>22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22</vt:i4>
      </vt:variant>
    </vt:vector>
  </HeadingPairs>
  <TitlesOfParts>
    <vt:vector size="28" baseType="lpstr">
      <vt:lpstr>Aptos</vt:lpstr>
      <vt:lpstr>Aptos Display</vt:lpstr>
      <vt:lpstr>Arial</vt:lpstr>
      <vt:lpstr>Arial Black</vt:lpstr>
      <vt:lpstr>Wingdings</vt:lpstr>
      <vt:lpstr>Office</vt:lpstr>
      <vt:lpstr>… und in der Praxis?</vt:lpstr>
      <vt:lpstr>Hitzewarnung</vt:lpstr>
      <vt:lpstr>Hitzewarnung</vt:lpstr>
      <vt:lpstr>…und in der Praxis?</vt:lpstr>
      <vt:lpstr>Welche Maßnahmen fallen Ihnen ein, mit Hilfe derer Sie sich bei Hitze selbst schützen können?</vt:lpstr>
      <vt:lpstr>Der richtige Schutz</vt:lpstr>
      <vt:lpstr>Der richtige Schutz</vt:lpstr>
      <vt:lpstr>…und in der Praxis?</vt:lpstr>
      <vt:lpstr>Arbeiten Sie in Zweiergruppen:  Welche Maßnahmen fallen Ihnen ein, mit Hilfe derer Sie bei Hitze Verantwortung für andere übernehmen können?</vt:lpstr>
      <vt:lpstr>Erste Hilfe leisten</vt:lpstr>
      <vt:lpstr>Anpassungen für andere</vt:lpstr>
      <vt:lpstr>Weitersagen</vt:lpstr>
      <vt:lpstr>…und in der Praxis?</vt:lpstr>
      <vt:lpstr>Arbeiten Sie in (neuen!) Zweiergruppen:  Welche Ideen haben Sie, um gemeinsam in Ihrer Nachbarschaft den Hitzeschutz voranzutreiben?</vt:lpstr>
      <vt:lpstr>Netzwerke schaffen</vt:lpstr>
      <vt:lpstr>Im Netzwerk wirken</vt:lpstr>
      <vt:lpstr>Im Netzwerk wirken</vt:lpstr>
      <vt:lpstr>Im Netzwerk wirken</vt:lpstr>
      <vt:lpstr>Quellen &amp; Tools</vt:lpstr>
      <vt:lpstr>Danke, dass Sie dabei waren und viel Freude beim weiteren Austausch!</vt:lpstr>
      <vt:lpstr>Sie wollen…</vt:lpstr>
      <vt:lpstr>Das MSCL dankt…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Scabell</dc:creator>
  <cp:lastModifiedBy>Johanna Scabell</cp:lastModifiedBy>
  <cp:revision>3</cp:revision>
  <dcterms:created xsi:type="dcterms:W3CDTF">2026-02-10T11:50:42Z</dcterms:created>
  <dcterms:modified xsi:type="dcterms:W3CDTF">2026-02-11T10:41:34Z</dcterms:modified>
</cp:coreProperties>
</file>